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.xml" ContentType="application/vnd.openxmlformats-officedocument.drawingml.chartshape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2.xml" ContentType="application/vnd.openxmlformats-officedocument.drawingml.chartshapes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4" r:id="rId3"/>
    <p:sldId id="275" r:id="rId4"/>
    <p:sldId id="283" r:id="rId5"/>
    <p:sldId id="257" r:id="rId6"/>
    <p:sldId id="273" r:id="rId7"/>
    <p:sldId id="280" r:id="rId8"/>
    <p:sldId id="279" r:id="rId9"/>
    <p:sldId id="266" r:id="rId10"/>
    <p:sldId id="286" r:id="rId11"/>
    <p:sldId id="288" r:id="rId12"/>
    <p:sldId id="261" r:id="rId13"/>
    <p:sldId id="265" r:id="rId14"/>
    <p:sldId id="268" r:id="rId15"/>
    <p:sldId id="282" r:id="rId16"/>
    <p:sldId id="281" r:id="rId17"/>
    <p:sldId id="284" r:id="rId18"/>
    <p:sldId id="285" r:id="rId19"/>
    <p:sldId id="269" r:id="rId20"/>
    <p:sldId id="267" r:id="rId21"/>
  </p:sldIdLst>
  <p:sldSz cx="18288000" cy="10287000"/>
  <p:notesSz cx="6858000" cy="9144000"/>
  <p:embeddedFontLst>
    <p:embeddedFont>
      <p:font typeface="Lexend Bold" pitchFamily="2" charset="77"/>
      <p:bold r:id="rId22"/>
    </p:embeddedFont>
    <p:embeddedFont>
      <p:font typeface="Lexend ExtraLight" pitchFamily="2" charset="77"/>
      <p:regular r:id="rId23"/>
    </p:embeddedFont>
    <p:embeddedFont>
      <p:font typeface="Lexend Light" pitchFamily="2" charset="77"/>
      <p:regular r:id="rId24"/>
    </p:embeddedFont>
    <p:embeddedFont>
      <p:font typeface="Lexend Medium" pitchFamily="2" charset="77"/>
      <p:regular r:id="rId25"/>
      <p:bold r:id="rId26"/>
    </p:embeddedFont>
    <p:embeddedFont>
      <p:font typeface="Lexend Regular" pitchFamily="2" charset="77"/>
      <p:regular r:id="rId27"/>
    </p:embeddedFont>
    <p:embeddedFont>
      <p:font typeface="Lexend SemiBold" pitchFamily="2" charset="7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7445C54-B39D-244E-9704-54DAFA885906}">
          <p14:sldIdLst>
            <p14:sldId id="256"/>
            <p14:sldId id="274"/>
          </p14:sldIdLst>
        </p14:section>
        <p14:section name="Untitled Section" id="{E5ACDC26-3D22-0541-B1C2-BE6C026D419A}">
          <p14:sldIdLst/>
        </p14:section>
        <p14:section name="Untitled Section" id="{7F07B0F1-CFEE-7643-9478-33BED62D94AE}">
          <p14:sldIdLst>
            <p14:sldId id="275"/>
            <p14:sldId id="283"/>
            <p14:sldId id="257"/>
            <p14:sldId id="273"/>
            <p14:sldId id="280"/>
            <p14:sldId id="279"/>
            <p14:sldId id="266"/>
          </p14:sldIdLst>
        </p14:section>
        <p14:section name="Untitled Section" id="{D9788483-4CA9-7C48-82F4-9775348E7B29}">
          <p14:sldIdLst/>
        </p14:section>
        <p14:section name="Untitled Section" id="{FD983B4E-15CE-CB4E-AD87-FB25FCFD8696}">
          <p14:sldIdLst>
            <p14:sldId id="286"/>
            <p14:sldId id="288"/>
            <p14:sldId id="261"/>
            <p14:sldId id="265"/>
            <p14:sldId id="268"/>
            <p14:sldId id="282"/>
            <p14:sldId id="281"/>
            <p14:sldId id="284"/>
            <p14:sldId id="285"/>
            <p14:sldId id="269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 autoAdjust="0"/>
    <p:restoredTop sz="94575" autoAdjust="0"/>
  </p:normalViewPr>
  <p:slideViewPr>
    <p:cSldViewPr>
      <p:cViewPr>
        <p:scale>
          <a:sx n="70" d="100"/>
          <a:sy n="70" d="100"/>
        </p:scale>
        <p:origin x="584" y="1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avansainathreddyvajrala\Downloads\3rd%20UIS%20Analytics%20House%20Cup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2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avansainathreddyvajrala\Downloads\3rd%20UIS%20Analytics%20House%20Cup%20Data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avansainathreddyvajrala\Downloads\3rd%20UIS%20Analytics%20House%20Cup%20Data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avansainathreddyvajrala\Downloads\3rd%20UIS%20Analytics%20House%20Cup%20Data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avansainathreddyvajrala\Downloads\3rd%20UIS%20Analytics%20House%20Cup%20Data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avansainathreddyvajrala\Downloads\3rd%20UIS%20Analytics%20House%20Cup%20Data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avansainathreddyvajrala\Downloads\3rd%20UIS%20Analytics%20House%20Cup%20Data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avansainathreddyvajrala\Downloads\3rd%20UIS%20Analytics%20House%20Cup%20Data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avansainathreddyvajrala\Downloads\3rd%20UIS%20Analytics%20House%20Cup%20Data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pavansainathreddyvajrala\Downloads\3rd%20UIS%20Analytics%20House%20Cup%20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avansainathreddyvajrala/Downloads/3rd%20UIS%20Analytics%20House%20Cup%20Da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Sheet2!$C$9:$C$11</c:f>
              <c:strCache>
                <c:ptCount val="3"/>
                <c:pt idx="0">
                  <c:v>APPLE INC</c:v>
                </c:pt>
                <c:pt idx="1">
                  <c:v>BRISTOL-MYERS SQUIBB CO</c:v>
                </c:pt>
                <c:pt idx="2">
                  <c:v>AMGEN INC	</c:v>
                </c:pt>
              </c:strCache>
            </c:strRef>
          </c:cat>
          <c:val>
            <c:numRef>
              <c:f>Sheet2!$D$9:$D$11</c:f>
              <c:numCache>
                <c:formatCode>0</c:formatCode>
                <c:ptCount val="3"/>
                <c:pt idx="0">
                  <c:v>21914</c:v>
                </c:pt>
                <c:pt idx="1">
                  <c:v>11354</c:v>
                </c:pt>
                <c:pt idx="2" formatCode="General">
                  <c:v>6324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0-AD46-B87A-61D9D012C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0285536"/>
        <c:axId val="879915712"/>
      </c:barChart>
      <c:catAx>
        <c:axId val="8802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915712"/>
        <c:crosses val="autoZero"/>
        <c:auto val="1"/>
        <c:lblAlgn val="ctr"/>
        <c:lblOffset val="100"/>
        <c:noMultiLvlLbl val="0"/>
      </c:catAx>
      <c:valAx>
        <c:axId val="87991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028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0027207850783812E-2"/>
          <c:y val="0.2182079339170532"/>
          <c:w val="0.90036039108188737"/>
          <c:h val="0.7232495309891788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Sheet2!$C$109:$C$120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6-374F-8EEC-67192F1D541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Sheet2!$D$109:$D$120</c:f>
              <c:numCache>
                <c:formatCode>0</c:formatCode>
                <c:ptCount val="12"/>
                <c:pt idx="0">
                  <c:v>19484</c:v>
                </c:pt>
                <c:pt idx="1">
                  <c:v>21244</c:v>
                </c:pt>
                <c:pt idx="2">
                  <c:v>17621</c:v>
                </c:pt>
                <c:pt idx="3">
                  <c:v>16385</c:v>
                </c:pt>
                <c:pt idx="4">
                  <c:v>15879</c:v>
                </c:pt>
                <c:pt idx="5">
                  <c:v>16560</c:v>
                </c:pt>
                <c:pt idx="6">
                  <c:v>19427</c:v>
                </c:pt>
                <c:pt idx="7">
                  <c:v>20776</c:v>
                </c:pt>
                <c:pt idx="8">
                  <c:v>22561</c:v>
                </c:pt>
                <c:pt idx="9">
                  <c:v>26145</c:v>
                </c:pt>
                <c:pt idx="10">
                  <c:v>42518</c:v>
                </c:pt>
                <c:pt idx="11">
                  <c:v>46385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96-374F-8EEC-67192F1D5415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Sheet2!$E$109:$E$120</c:f>
              <c:numCache>
                <c:formatCode>0</c:formatCode>
                <c:ptCount val="12"/>
                <c:pt idx="0">
                  <c:v>3566</c:v>
                </c:pt>
                <c:pt idx="1">
                  <c:v>3839</c:v>
                </c:pt>
                <c:pt idx="2">
                  <c:v>3904</c:v>
                </c:pt>
                <c:pt idx="3">
                  <c:v>3731</c:v>
                </c:pt>
                <c:pt idx="4">
                  <c:v>4534</c:v>
                </c:pt>
                <c:pt idx="5">
                  <c:v>5920</c:v>
                </c:pt>
                <c:pt idx="6">
                  <c:v>4940</c:v>
                </c:pt>
                <c:pt idx="7">
                  <c:v>6411</c:v>
                </c:pt>
                <c:pt idx="8">
                  <c:v>6345</c:v>
                </c:pt>
                <c:pt idx="9">
                  <c:v>6148</c:v>
                </c:pt>
                <c:pt idx="10">
                  <c:v>22581</c:v>
                </c:pt>
                <c:pt idx="1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96-374F-8EEC-67192F1D5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7424447"/>
        <c:axId val="477426159"/>
      </c:barChart>
      <c:catAx>
        <c:axId val="47742444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426159"/>
        <c:crosses val="autoZero"/>
        <c:auto val="1"/>
        <c:lblAlgn val="ctr"/>
        <c:lblOffset val="100"/>
        <c:noMultiLvlLbl val="0"/>
      </c:catAx>
      <c:valAx>
        <c:axId val="477426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424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Sheet2!$C$109:$C$120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Sheet2!$D$109:$D$120</c:f>
              <c:numCache>
                <c:formatCode>0</c:formatCode>
                <c:ptCount val="12"/>
                <c:pt idx="0">
                  <c:v>19484</c:v>
                </c:pt>
                <c:pt idx="1">
                  <c:v>21244</c:v>
                </c:pt>
                <c:pt idx="2">
                  <c:v>17621</c:v>
                </c:pt>
                <c:pt idx="3">
                  <c:v>16385</c:v>
                </c:pt>
                <c:pt idx="4">
                  <c:v>15879</c:v>
                </c:pt>
                <c:pt idx="5">
                  <c:v>16560</c:v>
                </c:pt>
                <c:pt idx="6">
                  <c:v>19427</c:v>
                </c:pt>
                <c:pt idx="7">
                  <c:v>20776</c:v>
                </c:pt>
                <c:pt idx="8">
                  <c:v>22561</c:v>
                </c:pt>
                <c:pt idx="9">
                  <c:v>26145</c:v>
                </c:pt>
                <c:pt idx="10">
                  <c:v>42518</c:v>
                </c:pt>
                <c:pt idx="11">
                  <c:v>46385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7F-EC4B-AF17-F82DA6D7389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Sheet2!$C$109:$C$120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Sheet2!$E$109:$E$120</c:f>
              <c:numCache>
                <c:formatCode>0</c:formatCode>
                <c:ptCount val="12"/>
                <c:pt idx="0">
                  <c:v>3566</c:v>
                </c:pt>
                <c:pt idx="1">
                  <c:v>3839</c:v>
                </c:pt>
                <c:pt idx="2">
                  <c:v>3904</c:v>
                </c:pt>
                <c:pt idx="3">
                  <c:v>3731</c:v>
                </c:pt>
                <c:pt idx="4">
                  <c:v>4534</c:v>
                </c:pt>
                <c:pt idx="5">
                  <c:v>5920</c:v>
                </c:pt>
                <c:pt idx="6">
                  <c:v>4940</c:v>
                </c:pt>
                <c:pt idx="7">
                  <c:v>6411</c:v>
                </c:pt>
                <c:pt idx="8">
                  <c:v>6345</c:v>
                </c:pt>
                <c:pt idx="9">
                  <c:v>6148</c:v>
                </c:pt>
                <c:pt idx="10">
                  <c:v>22581</c:v>
                </c:pt>
                <c:pt idx="1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7F-EC4B-AF17-F82DA6D738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7508255"/>
        <c:axId val="477437743"/>
      </c:barChart>
      <c:catAx>
        <c:axId val="477508255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437743"/>
        <c:crosses val="autoZero"/>
        <c:auto val="1"/>
        <c:lblAlgn val="ctr"/>
        <c:lblOffset val="100"/>
        <c:noMultiLvlLbl val="0"/>
      </c:catAx>
      <c:valAx>
        <c:axId val="477437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508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Sheet2!$C$9:$C$10</c:f>
              <c:strCache>
                <c:ptCount val="2"/>
                <c:pt idx="0">
                  <c:v>APPLE INC</c:v>
                </c:pt>
                <c:pt idx="1">
                  <c:v>BRISTOL-MYERS SQUIBB CO</c:v>
                </c:pt>
              </c:strCache>
            </c:strRef>
          </c:cat>
          <c:val>
            <c:numRef>
              <c:f>Sheet2!$D$9:$D$10</c:f>
              <c:numCache>
                <c:formatCode>0</c:formatCode>
                <c:ptCount val="2"/>
                <c:pt idx="0">
                  <c:v>21914</c:v>
                </c:pt>
                <c:pt idx="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2-E845-974A-8B084169AE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7942080"/>
        <c:axId val="322133007"/>
      </c:barChart>
      <c:catAx>
        <c:axId val="85794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33007"/>
        <c:crosses val="autoZero"/>
        <c:auto val="1"/>
        <c:lblAlgn val="ctr"/>
        <c:lblOffset val="100"/>
        <c:noMultiLvlLbl val="0"/>
      </c:catAx>
      <c:valAx>
        <c:axId val="322133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94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Sheet2!$C$109:$C$120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70-0649-86CD-6FE6DA26EF00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Sheet2!$D$109:$D$120</c:f>
              <c:numCache>
                <c:formatCode>0</c:formatCode>
                <c:ptCount val="12"/>
                <c:pt idx="0">
                  <c:v>19484</c:v>
                </c:pt>
                <c:pt idx="1">
                  <c:v>21244</c:v>
                </c:pt>
                <c:pt idx="2">
                  <c:v>17621</c:v>
                </c:pt>
                <c:pt idx="3">
                  <c:v>16385</c:v>
                </c:pt>
                <c:pt idx="4">
                  <c:v>15879</c:v>
                </c:pt>
                <c:pt idx="5">
                  <c:v>16560</c:v>
                </c:pt>
                <c:pt idx="6">
                  <c:v>19427</c:v>
                </c:pt>
                <c:pt idx="7">
                  <c:v>20776</c:v>
                </c:pt>
                <c:pt idx="8">
                  <c:v>22561</c:v>
                </c:pt>
                <c:pt idx="9">
                  <c:v>26145</c:v>
                </c:pt>
                <c:pt idx="10">
                  <c:v>42518</c:v>
                </c:pt>
                <c:pt idx="11">
                  <c:v>46385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70-0649-86CD-6FE6DA26EF00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Sheet2!$E$109:$E$120</c:f>
              <c:numCache>
                <c:formatCode>0</c:formatCode>
                <c:ptCount val="12"/>
                <c:pt idx="0">
                  <c:v>3566</c:v>
                </c:pt>
                <c:pt idx="1">
                  <c:v>3839</c:v>
                </c:pt>
                <c:pt idx="2">
                  <c:v>3904</c:v>
                </c:pt>
                <c:pt idx="3">
                  <c:v>3731</c:v>
                </c:pt>
                <c:pt idx="4">
                  <c:v>4534</c:v>
                </c:pt>
                <c:pt idx="5">
                  <c:v>5920</c:v>
                </c:pt>
                <c:pt idx="6">
                  <c:v>4940</c:v>
                </c:pt>
                <c:pt idx="7">
                  <c:v>6411</c:v>
                </c:pt>
                <c:pt idx="8">
                  <c:v>6345</c:v>
                </c:pt>
                <c:pt idx="9">
                  <c:v>6148</c:v>
                </c:pt>
                <c:pt idx="10">
                  <c:v>22581</c:v>
                </c:pt>
                <c:pt idx="1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70-0649-86CD-6FE6DA26E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7424447"/>
        <c:axId val="477426159"/>
      </c:barChart>
      <c:catAx>
        <c:axId val="47742444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426159"/>
        <c:crosses val="autoZero"/>
        <c:auto val="1"/>
        <c:lblAlgn val="ctr"/>
        <c:lblOffset val="100"/>
        <c:noMultiLvlLbl val="0"/>
      </c:catAx>
      <c:valAx>
        <c:axId val="477426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424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Sheet2!$C$109:$C$120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Sheet2!$D$109:$D$120</c:f>
              <c:numCache>
                <c:formatCode>0</c:formatCode>
                <c:ptCount val="12"/>
                <c:pt idx="0">
                  <c:v>19484</c:v>
                </c:pt>
                <c:pt idx="1">
                  <c:v>21244</c:v>
                </c:pt>
                <c:pt idx="2">
                  <c:v>17621</c:v>
                </c:pt>
                <c:pt idx="3">
                  <c:v>16385</c:v>
                </c:pt>
                <c:pt idx="4">
                  <c:v>15879</c:v>
                </c:pt>
                <c:pt idx="5">
                  <c:v>16560</c:v>
                </c:pt>
                <c:pt idx="6">
                  <c:v>19427</c:v>
                </c:pt>
                <c:pt idx="7">
                  <c:v>20776</c:v>
                </c:pt>
                <c:pt idx="8">
                  <c:v>22561</c:v>
                </c:pt>
                <c:pt idx="9">
                  <c:v>26145</c:v>
                </c:pt>
                <c:pt idx="10">
                  <c:v>42518</c:v>
                </c:pt>
                <c:pt idx="11">
                  <c:v>46385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38-3D44-BA65-DA98859B72B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Sheet2!$C$109:$C$120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Sheet2!$E$109:$E$120</c:f>
              <c:numCache>
                <c:formatCode>0</c:formatCode>
                <c:ptCount val="12"/>
                <c:pt idx="0">
                  <c:v>3566</c:v>
                </c:pt>
                <c:pt idx="1">
                  <c:v>3839</c:v>
                </c:pt>
                <c:pt idx="2">
                  <c:v>3904</c:v>
                </c:pt>
                <c:pt idx="3">
                  <c:v>3731</c:v>
                </c:pt>
                <c:pt idx="4">
                  <c:v>4534</c:v>
                </c:pt>
                <c:pt idx="5">
                  <c:v>5920</c:v>
                </c:pt>
                <c:pt idx="6">
                  <c:v>4940</c:v>
                </c:pt>
                <c:pt idx="7">
                  <c:v>6411</c:v>
                </c:pt>
                <c:pt idx="8">
                  <c:v>6345</c:v>
                </c:pt>
                <c:pt idx="9">
                  <c:v>6148</c:v>
                </c:pt>
                <c:pt idx="10">
                  <c:v>22581</c:v>
                </c:pt>
                <c:pt idx="1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38-3D44-BA65-DA98859B72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7508255"/>
        <c:axId val="477437743"/>
      </c:barChart>
      <c:catAx>
        <c:axId val="477508255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437743"/>
        <c:crosses val="autoZero"/>
        <c:auto val="1"/>
        <c:lblAlgn val="ctr"/>
        <c:lblOffset val="100"/>
        <c:noMultiLvlLbl val="0"/>
      </c:catAx>
      <c:valAx>
        <c:axId val="477437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508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Sheet2!$C$132</c:f>
              <c:strCache>
                <c:ptCount val="1"/>
                <c:pt idx="0">
                  <c:v>Ad Expenses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Sheet2!$B$133:$B$144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Sheet2!$C$133:$C$144</c:f>
              <c:numCache>
                <c:formatCode>0</c:formatCode>
                <c:ptCount val="12"/>
                <c:pt idx="0">
                  <c:v>691</c:v>
                </c:pt>
                <c:pt idx="1">
                  <c:v>933</c:v>
                </c:pt>
                <c:pt idx="2">
                  <c:v>1000</c:v>
                </c:pt>
                <c:pt idx="3">
                  <c:v>1100</c:v>
                </c:pt>
                <c:pt idx="4">
                  <c:v>1200</c:v>
                </c:pt>
                <c:pt idx="5">
                  <c:v>1800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24-A648-8CEA-A4C659F871C6}"/>
            </c:ext>
          </c:extLst>
        </c:ser>
        <c:ser>
          <c:idx val="1"/>
          <c:order val="1"/>
          <c:tx>
            <c:strRef>
              <c:f>Sheet2!$D$132</c:f>
              <c:strCache>
                <c:ptCount val="1"/>
                <c:pt idx="0">
                  <c:v>R&amp;D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Sheet2!$B$133:$B$144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Sheet2!$D$133:$D$144</c:f>
              <c:numCache>
                <c:formatCode>0</c:formatCode>
                <c:ptCount val="12"/>
                <c:pt idx="0">
                  <c:v>1782</c:v>
                </c:pt>
                <c:pt idx="1">
                  <c:v>2429</c:v>
                </c:pt>
                <c:pt idx="2">
                  <c:v>3381</c:v>
                </c:pt>
                <c:pt idx="3">
                  <c:v>4475</c:v>
                </c:pt>
                <c:pt idx="4">
                  <c:v>6041</c:v>
                </c:pt>
                <c:pt idx="5">
                  <c:v>8067</c:v>
                </c:pt>
                <c:pt idx="6">
                  <c:v>10045</c:v>
                </c:pt>
                <c:pt idx="7">
                  <c:v>11581</c:v>
                </c:pt>
                <c:pt idx="8">
                  <c:v>14236</c:v>
                </c:pt>
                <c:pt idx="9">
                  <c:v>16217</c:v>
                </c:pt>
                <c:pt idx="10">
                  <c:v>18752</c:v>
                </c:pt>
                <c:pt idx="11">
                  <c:v>21914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24-A648-8CEA-A4C659F871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56247087"/>
        <c:axId val="456592975"/>
      </c:barChart>
      <c:catAx>
        <c:axId val="456247087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592975"/>
        <c:crosses val="autoZero"/>
        <c:auto val="1"/>
        <c:lblAlgn val="ctr"/>
        <c:lblOffset val="100"/>
        <c:noMultiLvlLbl val="0"/>
      </c:catAx>
      <c:valAx>
        <c:axId val="45659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247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142775646847777E-2"/>
          <c:y val="0.14385899544442343"/>
          <c:w val="0.91732433588794726"/>
          <c:h val="0.761000577330791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Sheet2!$C$132</c:f>
              <c:strCache>
                <c:ptCount val="1"/>
                <c:pt idx="0">
                  <c:v>Ad Expenses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Sheet2!$B$133:$B$144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Sheet2!$C$133:$C$144</c:f>
              <c:numCache>
                <c:formatCode>0</c:formatCode>
                <c:ptCount val="12"/>
                <c:pt idx="0">
                  <c:v>691</c:v>
                </c:pt>
                <c:pt idx="1">
                  <c:v>933</c:v>
                </c:pt>
                <c:pt idx="2">
                  <c:v>1000</c:v>
                </c:pt>
                <c:pt idx="3">
                  <c:v>1100</c:v>
                </c:pt>
                <c:pt idx="4">
                  <c:v>1200</c:v>
                </c:pt>
                <c:pt idx="5">
                  <c:v>1800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B4-2547-956C-3D760A07ECDB}"/>
            </c:ext>
          </c:extLst>
        </c:ser>
        <c:ser>
          <c:idx val="1"/>
          <c:order val="1"/>
          <c:tx>
            <c:strRef>
              <c:f>Sheet2!$D$132</c:f>
              <c:strCache>
                <c:ptCount val="1"/>
                <c:pt idx="0">
                  <c:v>R&amp;D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Sheet2!$B$133:$B$144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Sheet2!$D$133:$D$144</c:f>
              <c:numCache>
                <c:formatCode>0</c:formatCode>
                <c:ptCount val="12"/>
                <c:pt idx="0">
                  <c:v>1782</c:v>
                </c:pt>
                <c:pt idx="1">
                  <c:v>2429</c:v>
                </c:pt>
                <c:pt idx="2">
                  <c:v>3381</c:v>
                </c:pt>
                <c:pt idx="3">
                  <c:v>4475</c:v>
                </c:pt>
                <c:pt idx="4">
                  <c:v>6041</c:v>
                </c:pt>
                <c:pt idx="5">
                  <c:v>8067</c:v>
                </c:pt>
                <c:pt idx="6">
                  <c:v>10045</c:v>
                </c:pt>
                <c:pt idx="7">
                  <c:v>11581</c:v>
                </c:pt>
                <c:pt idx="8">
                  <c:v>14236</c:v>
                </c:pt>
                <c:pt idx="9">
                  <c:v>16217</c:v>
                </c:pt>
                <c:pt idx="10">
                  <c:v>18752</c:v>
                </c:pt>
                <c:pt idx="11">
                  <c:v>21914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B4-2547-956C-3D760A07EC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56247087"/>
        <c:axId val="456592975"/>
      </c:barChart>
      <c:catAx>
        <c:axId val="456247087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592975"/>
        <c:crosses val="autoZero"/>
        <c:auto val="1"/>
        <c:lblAlgn val="ctr"/>
        <c:lblOffset val="100"/>
        <c:noMultiLvlLbl val="0"/>
      </c:catAx>
      <c:valAx>
        <c:axId val="45659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247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128025663458735E-2"/>
          <c:y val="0.10470149253731344"/>
          <c:w val="0.89302012248468943"/>
          <c:h val="0.8500291847847377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Sheet2!$C$38:$C$49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xVal>
          <c:yVal>
            <c:numRef>
              <c:f>Sheet2!$D$38:$D$49</c:f>
              <c:numCache>
                <c:formatCode>0</c:formatCode>
                <c:ptCount val="12"/>
                <c:pt idx="0">
                  <c:v>6494</c:v>
                </c:pt>
                <c:pt idx="1">
                  <c:v>6568</c:v>
                </c:pt>
                <c:pt idx="2">
                  <c:v>5422</c:v>
                </c:pt>
                <c:pt idx="3">
                  <c:v>5299</c:v>
                </c:pt>
                <c:pt idx="4">
                  <c:v>5506</c:v>
                </c:pt>
                <c:pt idx="5">
                  <c:v>3991</c:v>
                </c:pt>
                <c:pt idx="6">
                  <c:v>4272</c:v>
                </c:pt>
                <c:pt idx="7">
                  <c:v>5329</c:v>
                </c:pt>
                <c:pt idx="8">
                  <c:v>6475</c:v>
                </c:pt>
                <c:pt idx="9">
                  <c:v>6731</c:v>
                </c:pt>
                <c:pt idx="10">
                  <c:v>9763</c:v>
                </c:pt>
                <c:pt idx="11">
                  <c:v>16434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930-384E-BC92-20B365BA5A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6319743"/>
        <c:axId val="566567615"/>
      </c:scatterChart>
      <c:valAx>
        <c:axId val="5663197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567615"/>
        <c:crosses val="autoZero"/>
        <c:crossBetween val="midCat"/>
      </c:valAx>
      <c:valAx>
        <c:axId val="566567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3197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Sheet2!$C$38:$C$49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xVal>
          <c:yVal>
            <c:numRef>
              <c:f>Sheet2!$B$38:$B$49</c:f>
              <c:numCache>
                <c:formatCode>0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131</c:v>
                </c:pt>
                <c:pt idx="7">
                  <c:v>156</c:v>
                </c:pt>
                <c:pt idx="8">
                  <c:v>176</c:v>
                </c:pt>
                <c:pt idx="9">
                  <c:v>217</c:v>
                </c:pt>
                <c:pt idx="10">
                  <c:v>314</c:v>
                </c:pt>
                <c:pt idx="11">
                  <c:v>578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F31-DF46-A82A-0B92393E2F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8189007"/>
        <c:axId val="567527471"/>
      </c:scatterChart>
      <c:valAx>
        <c:axId val="5681890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527471"/>
        <c:crosses val="autoZero"/>
        <c:crossBetween val="midCat"/>
      </c:valAx>
      <c:valAx>
        <c:axId val="56752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189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128025663458735E-2"/>
          <c:y val="0.10470149253731344"/>
          <c:w val="0.89302012248468943"/>
          <c:h val="0.85002918478473777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Sheet2!$C$38:$C$49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xVal>
          <c:yVal>
            <c:numRef>
              <c:f>Sheet2!$D$38:$D$49</c:f>
              <c:numCache>
                <c:formatCode>0</c:formatCode>
                <c:ptCount val="12"/>
                <c:pt idx="0">
                  <c:v>6494</c:v>
                </c:pt>
                <c:pt idx="1">
                  <c:v>6568</c:v>
                </c:pt>
                <c:pt idx="2">
                  <c:v>5422</c:v>
                </c:pt>
                <c:pt idx="3">
                  <c:v>5299</c:v>
                </c:pt>
                <c:pt idx="4">
                  <c:v>5506</c:v>
                </c:pt>
                <c:pt idx="5">
                  <c:v>3991</c:v>
                </c:pt>
                <c:pt idx="6">
                  <c:v>4272</c:v>
                </c:pt>
                <c:pt idx="7">
                  <c:v>5329</c:v>
                </c:pt>
                <c:pt idx="8">
                  <c:v>6475</c:v>
                </c:pt>
                <c:pt idx="9">
                  <c:v>6731</c:v>
                </c:pt>
                <c:pt idx="10">
                  <c:v>9763</c:v>
                </c:pt>
                <c:pt idx="11">
                  <c:v>16434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3B-B044-9943-6831AB03A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6319743"/>
        <c:axId val="566567615"/>
      </c:scatterChart>
      <c:valAx>
        <c:axId val="5663197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567615"/>
        <c:crosses val="autoZero"/>
        <c:crossBetween val="midCat"/>
      </c:valAx>
      <c:valAx>
        <c:axId val="5665676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3197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Sheet2!$C$9:$C$10</c:f>
              <c:strCache>
                <c:ptCount val="2"/>
                <c:pt idx="0">
                  <c:v>APPLE INC</c:v>
                </c:pt>
                <c:pt idx="1">
                  <c:v>BRISTOL-MYERS SQUIBB CO</c:v>
                </c:pt>
              </c:strCache>
            </c:strRef>
          </c:cat>
          <c:val>
            <c:numRef>
              <c:f>Sheet2!$D$9:$D$10</c:f>
              <c:numCache>
                <c:formatCode>0</c:formatCode>
                <c:ptCount val="2"/>
                <c:pt idx="0">
                  <c:v>21914</c:v>
                </c:pt>
                <c:pt idx="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A-2C43-B33D-A1022C142A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7942080"/>
        <c:axId val="322133007"/>
      </c:barChart>
      <c:catAx>
        <c:axId val="85794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33007"/>
        <c:crosses val="autoZero"/>
        <c:auto val="1"/>
        <c:lblAlgn val="ctr"/>
        <c:lblOffset val="100"/>
        <c:noMultiLvlLbl val="0"/>
      </c:catAx>
      <c:valAx>
        <c:axId val="322133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94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Sheet2!$C$38:$C$49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xVal>
          <c:yVal>
            <c:numRef>
              <c:f>Sheet2!$B$38:$B$49</c:f>
              <c:numCache>
                <c:formatCode>0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131</c:v>
                </c:pt>
                <c:pt idx="7">
                  <c:v>156</c:v>
                </c:pt>
                <c:pt idx="8">
                  <c:v>176</c:v>
                </c:pt>
                <c:pt idx="9">
                  <c:v>217</c:v>
                </c:pt>
                <c:pt idx="10">
                  <c:v>314</c:v>
                </c:pt>
                <c:pt idx="11">
                  <c:v>578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BF-C44B-9D6B-FD6FF391A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8189007"/>
        <c:axId val="567527471"/>
      </c:scatterChart>
      <c:valAx>
        <c:axId val="5681890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527471"/>
        <c:crosses val="autoZero"/>
        <c:crossBetween val="midCat"/>
      </c:valAx>
      <c:valAx>
        <c:axId val="56752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81890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'[3rd UIS Analytics House Cup Data.xlsx]Sheet2'!$D$315:$D$316</c:f>
              <c:strCache>
                <c:ptCount val="2"/>
                <c:pt idx="0">
                  <c:v>ADVANCED MICRO DEVICES</c:v>
                </c:pt>
                <c:pt idx="1">
                  <c:v>Advertising Expense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'[3rd UIS Analytics House Cup Data.xlsx]Sheet2'!$C$317:$C$329</c:f>
              <c:numCache>
                <c:formatCode>0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'[3rd UIS Analytics House Cup Data.xlsx]Sheet2'!$D$317:$D$329</c:f>
              <c:numCache>
                <c:formatCode>General</c:formatCode>
                <c:ptCount val="13"/>
                <c:pt idx="6" formatCode="0">
                  <c:v>131</c:v>
                </c:pt>
                <c:pt idx="7" formatCode="0">
                  <c:v>156</c:v>
                </c:pt>
                <c:pt idx="8" formatCode="0">
                  <c:v>176</c:v>
                </c:pt>
                <c:pt idx="9" formatCode="0">
                  <c:v>217</c:v>
                </c:pt>
                <c:pt idx="10" formatCode="0">
                  <c:v>314</c:v>
                </c:pt>
                <c:pt idx="11" formatCode="0">
                  <c:v>578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FF-5F43-ACAB-E5A73721558A}"/>
            </c:ext>
          </c:extLst>
        </c:ser>
        <c:ser>
          <c:idx val="1"/>
          <c:order val="1"/>
          <c:tx>
            <c:strRef>
              <c:f>'[3rd UIS Analytics House Cup Data.xlsx]Sheet2'!$E$315:$E$316</c:f>
              <c:strCache>
                <c:ptCount val="2"/>
                <c:pt idx="0">
                  <c:v>ADVANCED MICRO DEVICES</c:v>
                </c:pt>
                <c:pt idx="1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'[3rd UIS Analytics House Cup Data.xlsx]Sheet2'!$C$317:$C$329</c:f>
              <c:numCache>
                <c:formatCode>0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'[3rd UIS Analytics House Cup Data.xlsx]Sheet2'!$E$317:$E$329</c:f>
              <c:numCache>
                <c:formatCode>0</c:formatCode>
                <c:ptCount val="13"/>
                <c:pt idx="0">
                  <c:v>6494</c:v>
                </c:pt>
                <c:pt idx="1">
                  <c:v>6568</c:v>
                </c:pt>
                <c:pt idx="2">
                  <c:v>5422</c:v>
                </c:pt>
                <c:pt idx="3">
                  <c:v>5299</c:v>
                </c:pt>
                <c:pt idx="4">
                  <c:v>5506</c:v>
                </c:pt>
                <c:pt idx="5">
                  <c:v>3991</c:v>
                </c:pt>
                <c:pt idx="6">
                  <c:v>4272</c:v>
                </c:pt>
                <c:pt idx="7">
                  <c:v>5329</c:v>
                </c:pt>
                <c:pt idx="8">
                  <c:v>6475</c:v>
                </c:pt>
                <c:pt idx="9">
                  <c:v>6731</c:v>
                </c:pt>
                <c:pt idx="10">
                  <c:v>9763</c:v>
                </c:pt>
                <c:pt idx="11">
                  <c:v>16434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FF-5F43-ACAB-E5A73721558A}"/>
            </c:ext>
          </c:extLst>
        </c:ser>
        <c:ser>
          <c:idx val="3"/>
          <c:order val="3"/>
          <c:tx>
            <c:strRef>
              <c:f>'[3rd UIS Analytics House Cup Data.xlsx]Sheet2'!$G$315:$G$316</c:f>
              <c:strCache>
                <c:ptCount val="2"/>
                <c:pt idx="0">
                  <c:v>SKYWORKS SOLUTIONS INC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'[3rd UIS Analytics House Cup Data.xlsx]Sheet2'!$C$317:$C$329</c:f>
              <c:numCache>
                <c:formatCode>0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'[3rd UIS Analytics House Cup Data.xlsx]Sheet2'!$G$317:$G$329</c:f>
              <c:numCache>
                <c:formatCode>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FF-5F43-ACAB-E5A73721558A}"/>
            </c:ext>
          </c:extLst>
        </c:ser>
        <c:ser>
          <c:idx val="4"/>
          <c:order val="4"/>
          <c:tx>
            <c:strRef>
              <c:f>'[3rd UIS Analytics House Cup Data.xlsx]Sheet2'!$H$315:$H$316</c:f>
              <c:strCache>
                <c:ptCount val="2"/>
                <c:pt idx="0">
                  <c:v>SKYWORKS SOLUTIONS INC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'[3rd UIS Analytics House Cup Data.xlsx]Sheet2'!$C$317:$C$329</c:f>
              <c:numCache>
                <c:formatCode>0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'[3rd UIS Analytics House Cup Data.xlsx]Sheet2'!$H$317:$H$329</c:f>
              <c:numCache>
                <c:formatCode>0</c:formatCode>
                <c:ptCount val="13"/>
                <c:pt idx="0">
                  <c:v>1071.8489999999999</c:v>
                </c:pt>
                <c:pt idx="1">
                  <c:v>1418.922</c:v>
                </c:pt>
                <c:pt idx="2">
                  <c:v>1568.5809999999999</c:v>
                </c:pt>
                <c:pt idx="3">
                  <c:v>1792</c:v>
                </c:pt>
                <c:pt idx="4">
                  <c:v>2291.5</c:v>
                </c:pt>
                <c:pt idx="5">
                  <c:v>3258.4</c:v>
                </c:pt>
                <c:pt idx="6">
                  <c:v>3289</c:v>
                </c:pt>
                <c:pt idx="7">
                  <c:v>3651.4</c:v>
                </c:pt>
                <c:pt idx="8">
                  <c:v>3868</c:v>
                </c:pt>
                <c:pt idx="9">
                  <c:v>3376.8</c:v>
                </c:pt>
                <c:pt idx="10">
                  <c:v>3355.7</c:v>
                </c:pt>
                <c:pt idx="11">
                  <c:v>5109.1000000000004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9FF-5F43-ACAB-E5A7372155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3269792"/>
        <c:axId val="919069040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'[3rd UIS Analytics House Cup Data.xlsx]Sheet2'!$F$315:$F$316</c15:sqref>
                        </c15:formulaRef>
                      </c:ext>
                    </c:extLst>
                    <c:strCache>
                      <c:ptCount val="2"/>
                      <c:pt idx="0">
                        <c:v>ADVANCED MICRO DEVICES</c:v>
                      </c:pt>
                      <c:pt idx="1">
                        <c:v>Sales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'[3rd UIS Analytics House Cup Data.xlsx]Sheet2'!$C$317:$C$329</c15:sqref>
                        </c15:formulaRef>
                      </c:ext>
                    </c:extLst>
                    <c:numCache>
                      <c:formatCode>0</c:formatCode>
                      <c:ptCount val="13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</c:v>
                      </c:pt>
                      <c:pt idx="9">
                        <c:v>2019</c:v>
                      </c:pt>
                      <c:pt idx="10">
                        <c:v>2020</c:v>
                      </c:pt>
                      <c:pt idx="11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'[3rd UIS Analytics House Cup Data.xlsx]Sheet2'!$F$317:$F$329</c15:sqref>
                        </c15:formulaRef>
                      </c:ext>
                    </c:extLst>
                    <c:numCache>
                      <c:formatCode>General</c:formatCode>
                      <c:ptCount val="13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49FF-5F43-ACAB-E5A73721558A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'[3rd UIS Analytics House Cup Data.xlsx]Sheet2'!$I$315:$I$316</c15:sqref>
                        </c15:formulaRef>
                      </c:ext>
                    </c:extLst>
                    <c:strCache>
                      <c:ptCount val="2"/>
                      <c:pt idx="0">
                        <c:v>SKYWORKS SOLUTIONS INC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'[3rd UIS Analytics House Cup Data.xlsx]Sheet2'!$C$317:$C$329</c15:sqref>
                        </c15:formulaRef>
                      </c:ext>
                    </c:extLst>
                    <c:numCache>
                      <c:formatCode>0</c:formatCode>
                      <c:ptCount val="13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</c:v>
                      </c:pt>
                      <c:pt idx="9">
                        <c:v>2019</c:v>
                      </c:pt>
                      <c:pt idx="10">
                        <c:v>2020</c:v>
                      </c:pt>
                      <c:pt idx="11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'[3rd UIS Analytics House Cup Data.xlsx]Sheet2'!$I$317:$I$329</c15:sqref>
                        </c15:formulaRef>
                      </c:ext>
                    </c:extLst>
                    <c:numCache>
                      <c:formatCode>General</c:formatCode>
                      <c:ptCount val="13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49FF-5F43-ACAB-E5A73721558A}"/>
                  </c:ext>
                </c:extLst>
              </c15:ser>
            </c15:filteredLineSeries>
          </c:ext>
        </c:extLst>
      </c:lineChart>
      <c:catAx>
        <c:axId val="90326979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069040"/>
        <c:crosses val="autoZero"/>
        <c:auto val="1"/>
        <c:lblAlgn val="ctr"/>
        <c:lblOffset val="100"/>
        <c:noMultiLvlLbl val="0"/>
      </c:catAx>
      <c:valAx>
        <c:axId val="91906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26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'[3rd UIS Analytics House Cup Data.xlsx]Sheet2'!$D$315:$D$316</c:f>
              <c:strCache>
                <c:ptCount val="2"/>
                <c:pt idx="0">
                  <c:v>ADVANCED MICRO DEVICES</c:v>
                </c:pt>
                <c:pt idx="1">
                  <c:v>Advertising Expense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'[3rd UIS Analytics House Cup Data.xlsx]Sheet2'!$C$317:$C$329</c:f>
              <c:numCache>
                <c:formatCode>0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'[3rd UIS Analytics House Cup Data.xlsx]Sheet2'!$D$317:$D$329</c:f>
              <c:numCache>
                <c:formatCode>General</c:formatCode>
                <c:ptCount val="13"/>
                <c:pt idx="6" formatCode="0">
                  <c:v>131</c:v>
                </c:pt>
                <c:pt idx="7" formatCode="0">
                  <c:v>156</c:v>
                </c:pt>
                <c:pt idx="8" formatCode="0">
                  <c:v>176</c:v>
                </c:pt>
                <c:pt idx="9" formatCode="0">
                  <c:v>217</c:v>
                </c:pt>
                <c:pt idx="10" formatCode="0">
                  <c:v>314</c:v>
                </c:pt>
                <c:pt idx="11" formatCode="0">
                  <c:v>578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53-CD47-8901-D715F90FC396}"/>
            </c:ext>
          </c:extLst>
        </c:ser>
        <c:ser>
          <c:idx val="1"/>
          <c:order val="1"/>
          <c:tx>
            <c:strRef>
              <c:f>'[3rd UIS Analytics House Cup Data.xlsx]Sheet2'!$E$315:$E$316</c:f>
              <c:strCache>
                <c:ptCount val="2"/>
                <c:pt idx="0">
                  <c:v>ADVANCED MICRO DEVICES</c:v>
                </c:pt>
                <c:pt idx="1">
                  <c:v>Sales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'[3rd UIS Analytics House Cup Data.xlsx]Sheet2'!$C$317:$C$329</c:f>
              <c:numCache>
                <c:formatCode>0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'[3rd UIS Analytics House Cup Data.xlsx]Sheet2'!$E$317:$E$329</c:f>
              <c:numCache>
                <c:formatCode>0</c:formatCode>
                <c:ptCount val="13"/>
                <c:pt idx="0">
                  <c:v>6494</c:v>
                </c:pt>
                <c:pt idx="1">
                  <c:v>6568</c:v>
                </c:pt>
                <c:pt idx="2">
                  <c:v>5422</c:v>
                </c:pt>
                <c:pt idx="3">
                  <c:v>5299</c:v>
                </c:pt>
                <c:pt idx="4">
                  <c:v>5506</c:v>
                </c:pt>
                <c:pt idx="5">
                  <c:v>3991</c:v>
                </c:pt>
                <c:pt idx="6">
                  <c:v>4272</c:v>
                </c:pt>
                <c:pt idx="7">
                  <c:v>5329</c:v>
                </c:pt>
                <c:pt idx="8">
                  <c:v>6475</c:v>
                </c:pt>
                <c:pt idx="9">
                  <c:v>6731</c:v>
                </c:pt>
                <c:pt idx="10">
                  <c:v>9763</c:v>
                </c:pt>
                <c:pt idx="11">
                  <c:v>16434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753-CD47-8901-D715F90FC396}"/>
            </c:ext>
          </c:extLst>
        </c:ser>
        <c:ser>
          <c:idx val="3"/>
          <c:order val="3"/>
          <c:tx>
            <c:strRef>
              <c:f>'[3rd UIS Analytics House Cup Data.xlsx]Sheet2'!$G$315:$G$316</c:f>
              <c:strCache>
                <c:ptCount val="2"/>
                <c:pt idx="0">
                  <c:v>SKYWORKS SOLUTIONS INC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'[3rd UIS Analytics House Cup Data.xlsx]Sheet2'!$C$317:$C$329</c:f>
              <c:numCache>
                <c:formatCode>0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'[3rd UIS Analytics House Cup Data.xlsx]Sheet2'!$G$317:$G$329</c:f>
              <c:numCache>
                <c:formatCode>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753-CD47-8901-D715F90FC396}"/>
            </c:ext>
          </c:extLst>
        </c:ser>
        <c:ser>
          <c:idx val="4"/>
          <c:order val="4"/>
          <c:tx>
            <c:strRef>
              <c:f>'[3rd UIS Analytics House Cup Data.xlsx]Sheet2'!$H$315:$H$316</c:f>
              <c:strCache>
                <c:ptCount val="2"/>
                <c:pt idx="0">
                  <c:v>SKYWORKS SOLUTIONS INC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'[3rd UIS Analytics House Cup Data.xlsx]Sheet2'!$C$317:$C$329</c:f>
              <c:numCache>
                <c:formatCode>0</c:formatCode>
                <c:ptCount val="13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'[3rd UIS Analytics House Cup Data.xlsx]Sheet2'!$H$317:$H$329</c:f>
              <c:numCache>
                <c:formatCode>0</c:formatCode>
                <c:ptCount val="13"/>
                <c:pt idx="0">
                  <c:v>1071.8489999999999</c:v>
                </c:pt>
                <c:pt idx="1">
                  <c:v>1418.922</c:v>
                </c:pt>
                <c:pt idx="2">
                  <c:v>1568.5809999999999</c:v>
                </c:pt>
                <c:pt idx="3">
                  <c:v>1792</c:v>
                </c:pt>
                <c:pt idx="4">
                  <c:v>2291.5</c:v>
                </c:pt>
                <c:pt idx="5">
                  <c:v>3258.4</c:v>
                </c:pt>
                <c:pt idx="6">
                  <c:v>3289</c:v>
                </c:pt>
                <c:pt idx="7">
                  <c:v>3651.4</c:v>
                </c:pt>
                <c:pt idx="8">
                  <c:v>3868</c:v>
                </c:pt>
                <c:pt idx="9">
                  <c:v>3376.8</c:v>
                </c:pt>
                <c:pt idx="10">
                  <c:v>3355.7</c:v>
                </c:pt>
                <c:pt idx="11">
                  <c:v>5109.1000000000004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753-CD47-8901-D715F90FC3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3269792"/>
        <c:axId val="919069040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'[3rd UIS Analytics House Cup Data.xlsx]Sheet2'!$F$315:$F$316</c15:sqref>
                        </c15:formulaRef>
                      </c:ext>
                    </c:extLst>
                    <c:strCache>
                      <c:ptCount val="2"/>
                      <c:pt idx="0">
                        <c:v>ADVANCED MICRO DEVICES</c:v>
                      </c:pt>
                      <c:pt idx="1">
                        <c:v>Sales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'[3rd UIS Analytics House Cup Data.xlsx]Sheet2'!$C$317:$C$329</c15:sqref>
                        </c15:formulaRef>
                      </c:ext>
                    </c:extLst>
                    <c:numCache>
                      <c:formatCode>0</c:formatCode>
                      <c:ptCount val="13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</c:v>
                      </c:pt>
                      <c:pt idx="9">
                        <c:v>2019</c:v>
                      </c:pt>
                      <c:pt idx="10">
                        <c:v>2020</c:v>
                      </c:pt>
                      <c:pt idx="11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'[3rd UIS Analytics House Cup Data.xlsx]Sheet2'!$F$317:$F$329</c15:sqref>
                        </c15:formulaRef>
                      </c:ext>
                    </c:extLst>
                    <c:numCache>
                      <c:formatCode>General</c:formatCode>
                      <c:ptCount val="13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3753-CD47-8901-D715F90FC396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'[3rd UIS Analytics House Cup Data.xlsx]Sheet2'!$I$315:$I$316</c15:sqref>
                        </c15:formulaRef>
                      </c:ext>
                    </c:extLst>
                    <c:strCache>
                      <c:ptCount val="2"/>
                      <c:pt idx="0">
                        <c:v>SKYWORKS SOLUTIONS INC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'[3rd UIS Analytics House Cup Data.xlsx]Sheet2'!$C$317:$C$329</c15:sqref>
                        </c15:formulaRef>
                      </c:ext>
                    </c:extLst>
                    <c:numCache>
                      <c:formatCode>0</c:formatCode>
                      <c:ptCount val="13"/>
                      <c:pt idx="0">
                        <c:v>2010</c:v>
                      </c:pt>
                      <c:pt idx="1">
                        <c:v>2011</c:v>
                      </c:pt>
                      <c:pt idx="2">
                        <c:v>2012</c:v>
                      </c:pt>
                      <c:pt idx="3">
                        <c:v>2013</c:v>
                      </c:pt>
                      <c:pt idx="4">
                        <c:v>2014</c:v>
                      </c:pt>
                      <c:pt idx="5">
                        <c:v>2015</c:v>
                      </c:pt>
                      <c:pt idx="6">
                        <c:v>2016</c:v>
                      </c:pt>
                      <c:pt idx="7">
                        <c:v>2017</c:v>
                      </c:pt>
                      <c:pt idx="8">
                        <c:v>2018</c:v>
                      </c:pt>
                      <c:pt idx="9">
                        <c:v>2019</c:v>
                      </c:pt>
                      <c:pt idx="10">
                        <c:v>2020</c:v>
                      </c:pt>
                      <c:pt idx="11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'[3rd UIS Analytics House Cup Data.xlsx]Sheet2'!$I$317:$I$329</c15:sqref>
                        </c15:formulaRef>
                      </c:ext>
                    </c:extLst>
                    <c:numCache>
                      <c:formatCode>General</c:formatCode>
                      <c:ptCount val="13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3753-CD47-8901-D715F90FC396}"/>
                  </c:ext>
                </c:extLst>
              </c15:ser>
            </c15:filteredLineSeries>
          </c:ext>
        </c:extLst>
      </c:lineChart>
      <c:catAx>
        <c:axId val="903269792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069040"/>
        <c:crosses val="autoZero"/>
        <c:auto val="1"/>
        <c:lblAlgn val="ctr"/>
        <c:lblOffset val="100"/>
        <c:noMultiLvlLbl val="0"/>
      </c:catAx>
      <c:valAx>
        <c:axId val="91906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26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Sheet2!$C$254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Sheet2!$B$255:$B$258</c:f>
              <c:strCache>
                <c:ptCount val="4"/>
                <c:pt idx="0">
                  <c:v>American Airlines Group Inc</c:v>
                </c:pt>
                <c:pt idx="1">
                  <c:v>Delta Air Lines Inc</c:v>
                </c:pt>
                <c:pt idx="2">
                  <c:v>united Airlines Holdings inc</c:v>
                </c:pt>
                <c:pt idx="3">
                  <c:v>Alaska Air Group Inc</c:v>
                </c:pt>
              </c:strCache>
            </c:strRef>
          </c:cat>
          <c:val>
            <c:numRef>
              <c:f>Sheet2!$C$255:$C$258</c:f>
              <c:numCache>
                <c:formatCode>General</c:formatCode>
                <c:ptCount val="4"/>
                <c:pt idx="0">
                  <c:v>579531</c:v>
                </c:pt>
                <c:pt idx="1">
                  <c:v>575211</c:v>
                </c:pt>
                <c:pt idx="2">
                  <c:v>469492</c:v>
                </c:pt>
                <c:pt idx="3">
                  <c:v>75083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D4-874E-B032-0BD11EB04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2179327"/>
        <c:axId val="368540863"/>
      </c:barChart>
      <c:catAx>
        <c:axId val="462179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540863"/>
        <c:crosses val="autoZero"/>
        <c:auto val="1"/>
        <c:lblAlgn val="ctr"/>
        <c:lblOffset val="100"/>
        <c:noMultiLvlLbl val="0"/>
      </c:catAx>
      <c:valAx>
        <c:axId val="36854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179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Sheet2!$C$169:$C$175</c:f>
              <c:strCache>
                <c:ptCount val="7"/>
                <c:pt idx="0">
                  <c:v>apple</c:v>
                </c:pt>
                <c:pt idx="1">
                  <c:v>skyworks</c:v>
                </c:pt>
                <c:pt idx="2">
                  <c:v>molson</c:v>
                </c:pt>
                <c:pt idx="3">
                  <c:v>lumen</c:v>
                </c:pt>
                <c:pt idx="4">
                  <c:v>amd</c:v>
                </c:pt>
                <c:pt idx="5">
                  <c:v>comerica</c:v>
                </c:pt>
                <c:pt idx="6">
                  <c:v>Analog</c:v>
                </c:pt>
              </c:strCache>
            </c:strRef>
          </c:cat>
          <c:val>
            <c:numRef>
              <c:f>Sheet2!$D$169:$D$175</c:f>
              <c:numCache>
                <c:formatCode>General</c:formatCode>
                <c:ptCount val="7"/>
                <c:pt idx="0">
                  <c:v>17.14</c:v>
                </c:pt>
                <c:pt idx="1">
                  <c:v>15.34</c:v>
                </c:pt>
                <c:pt idx="2">
                  <c:v>13.95</c:v>
                </c:pt>
                <c:pt idx="3">
                  <c:v>12.47</c:v>
                </c:pt>
                <c:pt idx="4">
                  <c:v>10.7</c:v>
                </c:pt>
                <c:pt idx="5">
                  <c:v>10.4</c:v>
                </c:pt>
                <c:pt idx="6">
                  <c:v>9.66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EA-3345-8EEB-277CCD3911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307743"/>
        <c:axId val="566439407"/>
      </c:barChart>
      <c:catAx>
        <c:axId val="34330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439407"/>
        <c:crosses val="autoZero"/>
        <c:auto val="1"/>
        <c:lblAlgn val="ctr"/>
        <c:lblOffset val="100"/>
        <c:noMultiLvlLbl val="0"/>
      </c:catAx>
      <c:valAx>
        <c:axId val="566439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30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Sheet2!$C$201:$C$207</c:f>
              <c:strCache>
                <c:ptCount val="7"/>
                <c:pt idx="0">
                  <c:v>Apple</c:v>
                </c:pt>
                <c:pt idx="1">
                  <c:v>Bristal</c:v>
                </c:pt>
                <c:pt idx="2">
                  <c:v>Skyworks</c:v>
                </c:pt>
                <c:pt idx="3">
                  <c:v>Ametek</c:v>
                </c:pt>
                <c:pt idx="4">
                  <c:v>Becton</c:v>
                </c:pt>
                <c:pt idx="5">
                  <c:v>Archer</c:v>
                </c:pt>
                <c:pt idx="6">
                  <c:v>Analog</c:v>
                </c:pt>
              </c:strCache>
            </c:strRef>
          </c:cat>
          <c:val>
            <c:numRef>
              <c:f>Sheet2!$D$201:$D$207</c:f>
              <c:numCache>
                <c:formatCode>General</c:formatCode>
                <c:ptCount val="7"/>
                <c:pt idx="0">
                  <c:v>23.79</c:v>
                </c:pt>
                <c:pt idx="1">
                  <c:v>23.64</c:v>
                </c:pt>
                <c:pt idx="2">
                  <c:v>12.45</c:v>
                </c:pt>
                <c:pt idx="3">
                  <c:v>11.45</c:v>
                </c:pt>
                <c:pt idx="4">
                  <c:v>10.49</c:v>
                </c:pt>
                <c:pt idx="5">
                  <c:v>10.46</c:v>
                </c:pt>
                <c:pt idx="6">
                  <c:v>9.2899999999999991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3-CA4B-AD18-C78094DBC0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8185248"/>
        <c:axId val="322567919"/>
      </c:barChart>
      <c:catAx>
        <c:axId val="85818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567919"/>
        <c:crosses val="autoZero"/>
        <c:auto val="1"/>
        <c:lblAlgn val="ctr"/>
        <c:lblOffset val="100"/>
        <c:noMultiLvlLbl val="0"/>
      </c:catAx>
      <c:valAx>
        <c:axId val="322567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18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Sheet2!$C$169:$C$175</c:f>
              <c:strCache>
                <c:ptCount val="7"/>
                <c:pt idx="0">
                  <c:v>apple</c:v>
                </c:pt>
                <c:pt idx="1">
                  <c:v>skyworks</c:v>
                </c:pt>
                <c:pt idx="2">
                  <c:v>molson</c:v>
                </c:pt>
                <c:pt idx="3">
                  <c:v>lumen</c:v>
                </c:pt>
                <c:pt idx="4">
                  <c:v>amd</c:v>
                </c:pt>
                <c:pt idx="5">
                  <c:v>comerica</c:v>
                </c:pt>
                <c:pt idx="6">
                  <c:v>Analog</c:v>
                </c:pt>
              </c:strCache>
            </c:strRef>
          </c:cat>
          <c:val>
            <c:numRef>
              <c:f>Sheet2!$D$169:$D$175</c:f>
              <c:numCache>
                <c:formatCode>General</c:formatCode>
                <c:ptCount val="7"/>
                <c:pt idx="0">
                  <c:v>17.14</c:v>
                </c:pt>
                <c:pt idx="1">
                  <c:v>15.34</c:v>
                </c:pt>
                <c:pt idx="2">
                  <c:v>13.95</c:v>
                </c:pt>
                <c:pt idx="3">
                  <c:v>12.47</c:v>
                </c:pt>
                <c:pt idx="4">
                  <c:v>10.7</c:v>
                </c:pt>
                <c:pt idx="5">
                  <c:v>10.4</c:v>
                </c:pt>
                <c:pt idx="6">
                  <c:v>9.66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C1-344F-A58E-CD246C8DF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43307743"/>
        <c:axId val="566439407"/>
      </c:barChart>
      <c:catAx>
        <c:axId val="343307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439407"/>
        <c:crosses val="autoZero"/>
        <c:auto val="1"/>
        <c:lblAlgn val="ctr"/>
        <c:lblOffset val="100"/>
        <c:noMultiLvlLbl val="0"/>
      </c:catAx>
      <c:valAx>
        <c:axId val="566439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307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Sheet2!$C$201:$C$207</c:f>
              <c:strCache>
                <c:ptCount val="7"/>
                <c:pt idx="0">
                  <c:v>Apple</c:v>
                </c:pt>
                <c:pt idx="1">
                  <c:v>Bristal</c:v>
                </c:pt>
                <c:pt idx="2">
                  <c:v>Skyworks</c:v>
                </c:pt>
                <c:pt idx="3">
                  <c:v>Ametek</c:v>
                </c:pt>
                <c:pt idx="4">
                  <c:v>Becton</c:v>
                </c:pt>
                <c:pt idx="5">
                  <c:v>Archer</c:v>
                </c:pt>
                <c:pt idx="6">
                  <c:v>Analog</c:v>
                </c:pt>
              </c:strCache>
            </c:strRef>
          </c:cat>
          <c:val>
            <c:numRef>
              <c:f>Sheet2!$D$201:$D$207</c:f>
              <c:numCache>
                <c:formatCode>General</c:formatCode>
                <c:ptCount val="7"/>
                <c:pt idx="0">
                  <c:v>23.79</c:v>
                </c:pt>
                <c:pt idx="1">
                  <c:v>23.64</c:v>
                </c:pt>
                <c:pt idx="2">
                  <c:v>12.45</c:v>
                </c:pt>
                <c:pt idx="3">
                  <c:v>11.45</c:v>
                </c:pt>
                <c:pt idx="4">
                  <c:v>10.49</c:v>
                </c:pt>
                <c:pt idx="5">
                  <c:v>10.46</c:v>
                </c:pt>
                <c:pt idx="6">
                  <c:v>9.2899999999999991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78-7B48-93C7-6856F00A7F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8185248"/>
        <c:axId val="322567919"/>
      </c:barChart>
      <c:catAx>
        <c:axId val="85818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567919"/>
        <c:crosses val="autoZero"/>
        <c:auto val="1"/>
        <c:lblAlgn val="ctr"/>
        <c:lblOffset val="100"/>
        <c:noMultiLvlLbl val="0"/>
      </c:catAx>
      <c:valAx>
        <c:axId val="322567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818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Sheet2!$C$236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Sheet2!$B$237:$B$248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Sheet2!$C$237:$C$248</c:f>
              <c:numCache>
                <c:formatCode>0</c:formatCode>
                <c:ptCount val="12"/>
                <c:pt idx="0">
                  <c:v>65225</c:v>
                </c:pt>
                <c:pt idx="1">
                  <c:v>108249</c:v>
                </c:pt>
                <c:pt idx="2">
                  <c:v>156508</c:v>
                </c:pt>
                <c:pt idx="3">
                  <c:v>170910</c:v>
                </c:pt>
                <c:pt idx="4">
                  <c:v>182795</c:v>
                </c:pt>
                <c:pt idx="5">
                  <c:v>233715</c:v>
                </c:pt>
                <c:pt idx="6">
                  <c:v>215091</c:v>
                </c:pt>
                <c:pt idx="7">
                  <c:v>229234</c:v>
                </c:pt>
                <c:pt idx="8">
                  <c:v>265359</c:v>
                </c:pt>
                <c:pt idx="9">
                  <c:v>260174</c:v>
                </c:pt>
                <c:pt idx="10">
                  <c:v>274515</c:v>
                </c:pt>
                <c:pt idx="11">
                  <c:v>365817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F3-7B48-8ADE-5B4F85269E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3848639"/>
        <c:axId val="461974847"/>
      </c:barChart>
      <c:catAx>
        <c:axId val="313848639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974847"/>
        <c:crosses val="autoZero"/>
        <c:auto val="1"/>
        <c:lblAlgn val="ctr"/>
        <c:lblOffset val="100"/>
        <c:noMultiLvlLbl val="0"/>
      </c:catAx>
      <c:valAx>
        <c:axId val="461974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848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Sheet2!$C$236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Sheet2!$B$237:$B$248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Sheet2!$C$237:$C$248</c:f>
              <c:numCache>
                <c:formatCode>0</c:formatCode>
                <c:ptCount val="12"/>
                <c:pt idx="0">
                  <c:v>65225</c:v>
                </c:pt>
                <c:pt idx="1">
                  <c:v>108249</c:v>
                </c:pt>
                <c:pt idx="2">
                  <c:v>156508</c:v>
                </c:pt>
                <c:pt idx="3">
                  <c:v>170910</c:v>
                </c:pt>
                <c:pt idx="4">
                  <c:v>182795</c:v>
                </c:pt>
                <c:pt idx="5">
                  <c:v>233715</c:v>
                </c:pt>
                <c:pt idx="6">
                  <c:v>215091</c:v>
                </c:pt>
                <c:pt idx="7">
                  <c:v>229234</c:v>
                </c:pt>
                <c:pt idx="8">
                  <c:v>265359</c:v>
                </c:pt>
                <c:pt idx="9">
                  <c:v>260174</c:v>
                </c:pt>
                <c:pt idx="10">
                  <c:v>274515</c:v>
                </c:pt>
                <c:pt idx="11">
                  <c:v>365817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56-8D4E-8DD4-EAF3E7136F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13848639"/>
        <c:axId val="461974847"/>
      </c:barChart>
      <c:catAx>
        <c:axId val="313848639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974847"/>
        <c:crosses val="autoZero"/>
        <c:auto val="1"/>
        <c:lblAlgn val="ctr"/>
        <c:lblOffset val="100"/>
        <c:noMultiLvlLbl val="0"/>
      </c:catAx>
      <c:valAx>
        <c:axId val="461974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3848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Sheet2!$C$9:$C$10</c:f>
              <c:strCache>
                <c:ptCount val="2"/>
                <c:pt idx="0">
                  <c:v>APPLE INC</c:v>
                </c:pt>
                <c:pt idx="1">
                  <c:v>BRISTOL-MYERS SQUIBB CO</c:v>
                </c:pt>
              </c:strCache>
            </c:strRef>
          </c:cat>
          <c:val>
            <c:numRef>
              <c:f>Sheet2!$D$9:$D$10</c:f>
              <c:numCache>
                <c:formatCode>0</c:formatCode>
                <c:ptCount val="2"/>
                <c:pt idx="0">
                  <c:v>21914</c:v>
                </c:pt>
                <c:pt idx="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06-BD47-8E66-C6F35951669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Sheet2!$C$9:$C$10</c:f>
              <c:strCache>
                <c:ptCount val="2"/>
                <c:pt idx="0">
                  <c:v>APPLE INC</c:v>
                </c:pt>
                <c:pt idx="1">
                  <c:v>BRISTOL-MYERS SQUIBB CO</c:v>
                </c:pt>
              </c:strCache>
            </c:strRef>
          </c:cat>
          <c:val>
            <c:numRef>
              <c:f>Sheet2!$E$9:$E$10</c:f>
              <c:numCache>
                <c:formatCode>0</c:formatCode>
                <c:ptCount val="2"/>
                <c:pt idx="0">
                  <c:v>365817</c:v>
                </c:pt>
                <c:pt idx="1">
                  <c:v>73308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06-BD47-8E66-C6F3595166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7024943"/>
        <c:axId val="456923455"/>
      </c:barChart>
      <c:catAx>
        <c:axId val="45702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923455"/>
        <c:crosses val="autoZero"/>
        <c:auto val="1"/>
        <c:lblAlgn val="ctr"/>
        <c:lblOffset val="100"/>
        <c:noMultiLvlLbl val="0"/>
      </c:catAx>
      <c:valAx>
        <c:axId val="456923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024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423042567724786E-2"/>
          <c:y val="2.379134625715645E-2"/>
          <c:w val="0.91732433588794726"/>
          <c:h val="0.810966830900523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Sheet2!$C$132</c:f>
              <c:strCache>
                <c:ptCount val="1"/>
                <c:pt idx="0">
                  <c:v>Ad Expenses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Sheet2!$B$133:$B$144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Sheet2!$C$133:$C$144</c:f>
              <c:numCache>
                <c:formatCode>0</c:formatCode>
                <c:ptCount val="12"/>
                <c:pt idx="0">
                  <c:v>691</c:v>
                </c:pt>
                <c:pt idx="1">
                  <c:v>933</c:v>
                </c:pt>
                <c:pt idx="2">
                  <c:v>1000</c:v>
                </c:pt>
                <c:pt idx="3">
                  <c:v>1100</c:v>
                </c:pt>
                <c:pt idx="4">
                  <c:v>1200</c:v>
                </c:pt>
                <c:pt idx="5">
                  <c:v>1800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B4-2547-956C-3D760A07ECDB}"/>
            </c:ext>
          </c:extLst>
        </c:ser>
        <c:ser>
          <c:idx val="1"/>
          <c:order val="1"/>
          <c:tx>
            <c:strRef>
              <c:f>Sheet2!$D$132</c:f>
              <c:strCache>
                <c:ptCount val="1"/>
                <c:pt idx="0">
                  <c:v>R&amp;D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Sheet2!$B$133:$B$144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Sheet2!$D$133:$D$144</c:f>
              <c:numCache>
                <c:formatCode>0</c:formatCode>
                <c:ptCount val="12"/>
                <c:pt idx="0">
                  <c:v>1782</c:v>
                </c:pt>
                <c:pt idx="1">
                  <c:v>2429</c:v>
                </c:pt>
                <c:pt idx="2">
                  <c:v>3381</c:v>
                </c:pt>
                <c:pt idx="3">
                  <c:v>4475</c:v>
                </c:pt>
                <c:pt idx="4">
                  <c:v>6041</c:v>
                </c:pt>
                <c:pt idx="5">
                  <c:v>8067</c:v>
                </c:pt>
                <c:pt idx="6">
                  <c:v>10045</c:v>
                </c:pt>
                <c:pt idx="7">
                  <c:v>11581</c:v>
                </c:pt>
                <c:pt idx="8">
                  <c:v>14236</c:v>
                </c:pt>
                <c:pt idx="9">
                  <c:v>16217</c:v>
                </c:pt>
                <c:pt idx="10">
                  <c:v>18752</c:v>
                </c:pt>
                <c:pt idx="11">
                  <c:v>21914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B4-2547-956C-3D760A07EC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56247087"/>
        <c:axId val="456592975"/>
      </c:barChart>
      <c:catAx>
        <c:axId val="456247087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592975"/>
        <c:crosses val="autoZero"/>
        <c:auto val="1"/>
        <c:lblAlgn val="ctr"/>
        <c:lblOffset val="100"/>
        <c:noMultiLvlLbl val="0"/>
      </c:catAx>
      <c:valAx>
        <c:axId val="456592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247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Sheet2!$C$254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Sheet2!$B$255:$B$258</c:f>
              <c:strCache>
                <c:ptCount val="4"/>
                <c:pt idx="0">
                  <c:v>American Airlines Group Inc</c:v>
                </c:pt>
                <c:pt idx="1">
                  <c:v>Delta Air Lines Inc</c:v>
                </c:pt>
                <c:pt idx="2">
                  <c:v>united Airlines Holdings inc</c:v>
                </c:pt>
                <c:pt idx="3">
                  <c:v>Alaska Air Group Inc</c:v>
                </c:pt>
              </c:strCache>
            </c:strRef>
          </c:cat>
          <c:val>
            <c:numRef>
              <c:f>Sheet2!$C$255:$C$258</c:f>
              <c:numCache>
                <c:formatCode>General</c:formatCode>
                <c:ptCount val="4"/>
                <c:pt idx="0">
                  <c:v>579531</c:v>
                </c:pt>
                <c:pt idx="1">
                  <c:v>575211</c:v>
                </c:pt>
                <c:pt idx="2">
                  <c:v>469492</c:v>
                </c:pt>
                <c:pt idx="3">
                  <c:v>75083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D4-874E-B032-0BD11EB04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2179327"/>
        <c:axId val="368540863"/>
      </c:barChart>
      <c:catAx>
        <c:axId val="462179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540863"/>
        <c:crosses val="autoZero"/>
        <c:auto val="1"/>
        <c:lblAlgn val="ctr"/>
        <c:lblOffset val="100"/>
        <c:noMultiLvlLbl val="0"/>
      </c:catAx>
      <c:valAx>
        <c:axId val="36854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179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710351602476269"/>
          <c:y val="6.7740678590039627E-2"/>
          <c:w val="0.88669262517506364"/>
          <c:h val="0.855296195899009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Sheet2!$C$254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Sheet2!$B$255:$B$258</c:f>
              <c:strCache>
                <c:ptCount val="4"/>
                <c:pt idx="0">
                  <c:v>American Airlines Group Inc</c:v>
                </c:pt>
                <c:pt idx="1">
                  <c:v>Delta Air Lines Inc</c:v>
                </c:pt>
                <c:pt idx="2">
                  <c:v>united Airlines Holdings inc</c:v>
                </c:pt>
                <c:pt idx="3">
                  <c:v>Alaska Air Group Inc</c:v>
                </c:pt>
              </c:strCache>
            </c:strRef>
          </c:cat>
          <c:val>
            <c:numRef>
              <c:f>Sheet2!$C$255:$C$258</c:f>
              <c:numCache>
                <c:formatCode>General</c:formatCode>
                <c:ptCount val="4"/>
                <c:pt idx="0">
                  <c:v>579531</c:v>
                </c:pt>
                <c:pt idx="1">
                  <c:v>575211</c:v>
                </c:pt>
                <c:pt idx="2">
                  <c:v>469492</c:v>
                </c:pt>
                <c:pt idx="3">
                  <c:v>75083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CB-464C-922A-B67D57246A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2179327"/>
        <c:axId val="368540863"/>
      </c:barChart>
      <c:catAx>
        <c:axId val="462179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540863"/>
        <c:crosses val="autoZero"/>
        <c:auto val="1"/>
        <c:lblAlgn val="ctr"/>
        <c:lblOffset val="100"/>
        <c:noMultiLvlLbl val="0"/>
      </c:catAx>
      <c:valAx>
        <c:axId val="368540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179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Sheet2!$C$54:$C$57</c:f>
              <c:strCache>
                <c:ptCount val="4"/>
                <c:pt idx="0">
                  <c:v>DELTA AIR LINES INC</c:v>
                </c:pt>
                <c:pt idx="1">
                  <c:v>UNITED AIRLINES HOLDINGS INC</c:v>
                </c:pt>
                <c:pt idx="2">
                  <c:v>AMERICAN AIRLINES GROUP INC</c:v>
                </c:pt>
                <c:pt idx="3">
                  <c:v>ALASKA AIR GROUP INC</c:v>
                </c:pt>
              </c:strCache>
            </c:strRef>
          </c:cat>
          <c:val>
            <c:numRef>
              <c:f>Sheet2!$D$54:$D$57</c:f>
              <c:numCache>
                <c:formatCode>#,##0</c:formatCode>
                <c:ptCount val="4"/>
                <c:pt idx="0">
                  <c:v>441701</c:v>
                </c:pt>
                <c:pt idx="1">
                  <c:v>411271</c:v>
                </c:pt>
                <c:pt idx="2">
                  <c:v>401314</c:v>
                </c:pt>
                <c:pt idx="3">
                  <c:v>69388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B8-B643-AD44-6292F76CAB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1786623"/>
        <c:axId val="368457215"/>
      </c:barChart>
      <c:catAx>
        <c:axId val="46178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457215"/>
        <c:crosses val="autoZero"/>
        <c:auto val="1"/>
        <c:lblAlgn val="ctr"/>
        <c:lblOffset val="100"/>
        <c:noMultiLvlLbl val="0"/>
      </c:catAx>
      <c:valAx>
        <c:axId val="36845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78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Sheet2!$C$54:$C$57</c:f>
              <c:strCache>
                <c:ptCount val="4"/>
                <c:pt idx="0">
                  <c:v>DELTA AIR LINES INC</c:v>
                </c:pt>
                <c:pt idx="1">
                  <c:v>UNITED AIRLINES HOLDINGS INC</c:v>
                </c:pt>
                <c:pt idx="2">
                  <c:v>AMERICAN AIRLINES GROUP INC</c:v>
                </c:pt>
                <c:pt idx="3">
                  <c:v>ALASKA AIR GROUP INC</c:v>
                </c:pt>
              </c:strCache>
            </c:strRef>
          </c:cat>
          <c:val>
            <c:numRef>
              <c:f>Sheet2!$D$54:$D$57</c:f>
              <c:numCache>
                <c:formatCode>#,##0</c:formatCode>
                <c:ptCount val="4"/>
                <c:pt idx="0">
                  <c:v>441701</c:v>
                </c:pt>
                <c:pt idx="1">
                  <c:v>411271</c:v>
                </c:pt>
                <c:pt idx="2">
                  <c:v>401314</c:v>
                </c:pt>
                <c:pt idx="3">
                  <c:v>69388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8-A040-B381-15C9F639EC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1786623"/>
        <c:axId val="368457215"/>
      </c:barChart>
      <c:catAx>
        <c:axId val="46178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457215"/>
        <c:crosses val="autoZero"/>
        <c:auto val="1"/>
        <c:lblAlgn val="ctr"/>
        <c:lblOffset val="100"/>
        <c:noMultiLvlLbl val="0"/>
      </c:catAx>
      <c:valAx>
        <c:axId val="36845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78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Sheet2!$C$54:$C$57</c:f>
              <c:strCache>
                <c:ptCount val="4"/>
                <c:pt idx="0">
                  <c:v>DELTA AIR LINES INC</c:v>
                </c:pt>
                <c:pt idx="1">
                  <c:v>UNITED AIRLINES HOLDINGS INC</c:v>
                </c:pt>
                <c:pt idx="2">
                  <c:v>AMERICAN AIRLINES GROUP INC</c:v>
                </c:pt>
                <c:pt idx="3">
                  <c:v>ALASKA AIR GROUP INC</c:v>
                </c:pt>
              </c:strCache>
            </c:strRef>
          </c:cat>
          <c:val>
            <c:numRef>
              <c:f>Sheet2!$D$54:$D$57</c:f>
              <c:numCache>
                <c:formatCode>#,##0</c:formatCode>
                <c:ptCount val="4"/>
                <c:pt idx="0">
                  <c:v>441701</c:v>
                </c:pt>
                <c:pt idx="1">
                  <c:v>411271</c:v>
                </c:pt>
                <c:pt idx="2">
                  <c:v>401314</c:v>
                </c:pt>
                <c:pt idx="3">
                  <c:v>69388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05-1F44-9B21-78068D323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1786623"/>
        <c:axId val="368457215"/>
      </c:barChart>
      <c:catAx>
        <c:axId val="461786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457215"/>
        <c:crosses val="autoZero"/>
        <c:auto val="1"/>
        <c:lblAlgn val="ctr"/>
        <c:lblOffset val="100"/>
        <c:noMultiLvlLbl val="0"/>
      </c:catAx>
      <c:valAx>
        <c:axId val="36845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786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chemeClr val="bg1"/>
                </a:solidFill>
              </a:rPr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0027207850783812E-2"/>
          <c:y val="0.2182079339170532"/>
          <c:w val="0.90036039108188737"/>
          <c:h val="0.72324953098917888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Sheet2!$C$109:$C$120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6-374F-8EEC-67192F1D541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Sheet2!$D$109:$D$120</c:f>
              <c:numCache>
                <c:formatCode>0</c:formatCode>
                <c:ptCount val="12"/>
                <c:pt idx="0">
                  <c:v>19484</c:v>
                </c:pt>
                <c:pt idx="1">
                  <c:v>21244</c:v>
                </c:pt>
                <c:pt idx="2">
                  <c:v>17621</c:v>
                </c:pt>
                <c:pt idx="3">
                  <c:v>16385</c:v>
                </c:pt>
                <c:pt idx="4">
                  <c:v>15879</c:v>
                </c:pt>
                <c:pt idx="5">
                  <c:v>16560</c:v>
                </c:pt>
                <c:pt idx="6">
                  <c:v>19427</c:v>
                </c:pt>
                <c:pt idx="7">
                  <c:v>20776</c:v>
                </c:pt>
                <c:pt idx="8">
                  <c:v>22561</c:v>
                </c:pt>
                <c:pt idx="9">
                  <c:v>26145</c:v>
                </c:pt>
                <c:pt idx="10">
                  <c:v>42518</c:v>
                </c:pt>
                <c:pt idx="11">
                  <c:v>46385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96-374F-8EEC-67192F1D5415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Sheet2!$E$109:$E$120</c:f>
              <c:numCache>
                <c:formatCode>0</c:formatCode>
                <c:ptCount val="12"/>
                <c:pt idx="0">
                  <c:v>3566</c:v>
                </c:pt>
                <c:pt idx="1">
                  <c:v>3839</c:v>
                </c:pt>
                <c:pt idx="2">
                  <c:v>3904</c:v>
                </c:pt>
                <c:pt idx="3">
                  <c:v>3731</c:v>
                </c:pt>
                <c:pt idx="4">
                  <c:v>4534</c:v>
                </c:pt>
                <c:pt idx="5">
                  <c:v>5920</c:v>
                </c:pt>
                <c:pt idx="6">
                  <c:v>4940</c:v>
                </c:pt>
                <c:pt idx="7">
                  <c:v>6411</c:v>
                </c:pt>
                <c:pt idx="8">
                  <c:v>6345</c:v>
                </c:pt>
                <c:pt idx="9">
                  <c:v>6148</c:v>
                </c:pt>
                <c:pt idx="10">
                  <c:v>22581</c:v>
                </c:pt>
                <c:pt idx="1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96-374F-8EEC-67192F1D5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7424447"/>
        <c:axId val="477426159"/>
      </c:barChart>
      <c:catAx>
        <c:axId val="47742444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426159"/>
        <c:crosses val="autoZero"/>
        <c:auto val="1"/>
        <c:lblAlgn val="ctr"/>
        <c:lblOffset val="100"/>
        <c:noMultiLvlLbl val="0"/>
      </c:catAx>
      <c:valAx>
        <c:axId val="477426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424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Sheet2!$C$109:$C$120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Sheet2!$D$109:$D$120</c:f>
              <c:numCache>
                <c:formatCode>0</c:formatCode>
                <c:ptCount val="12"/>
                <c:pt idx="0">
                  <c:v>19484</c:v>
                </c:pt>
                <c:pt idx="1">
                  <c:v>21244</c:v>
                </c:pt>
                <c:pt idx="2">
                  <c:v>17621</c:v>
                </c:pt>
                <c:pt idx="3">
                  <c:v>16385</c:v>
                </c:pt>
                <c:pt idx="4">
                  <c:v>15879</c:v>
                </c:pt>
                <c:pt idx="5">
                  <c:v>16560</c:v>
                </c:pt>
                <c:pt idx="6">
                  <c:v>19427</c:v>
                </c:pt>
                <c:pt idx="7">
                  <c:v>20776</c:v>
                </c:pt>
                <c:pt idx="8">
                  <c:v>22561</c:v>
                </c:pt>
                <c:pt idx="9">
                  <c:v>26145</c:v>
                </c:pt>
                <c:pt idx="10">
                  <c:v>42518</c:v>
                </c:pt>
                <c:pt idx="11">
                  <c:v>46385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7F-EC4B-AF17-F82DA6D73891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Sheet2!$C$109:$C$120</c:f>
              <c:numCache>
                <c:formatCode>0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Sheet2!$E$109:$E$120</c:f>
              <c:numCache>
                <c:formatCode>0</c:formatCode>
                <c:ptCount val="12"/>
                <c:pt idx="0">
                  <c:v>3566</c:v>
                </c:pt>
                <c:pt idx="1">
                  <c:v>3839</c:v>
                </c:pt>
                <c:pt idx="2">
                  <c:v>3904</c:v>
                </c:pt>
                <c:pt idx="3">
                  <c:v>3731</c:v>
                </c:pt>
                <c:pt idx="4">
                  <c:v>4534</c:v>
                </c:pt>
                <c:pt idx="5">
                  <c:v>5920</c:v>
                </c:pt>
                <c:pt idx="6">
                  <c:v>4940</c:v>
                </c:pt>
                <c:pt idx="7">
                  <c:v>6411</c:v>
                </c:pt>
                <c:pt idx="8">
                  <c:v>6345</c:v>
                </c:pt>
                <c:pt idx="9">
                  <c:v>6148</c:v>
                </c:pt>
                <c:pt idx="10">
                  <c:v>22581</c:v>
                </c:pt>
                <c:pt idx="1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7F-EC4B-AF17-F82DA6D738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7508255"/>
        <c:axId val="477437743"/>
      </c:barChart>
      <c:catAx>
        <c:axId val="477508255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437743"/>
        <c:crosses val="autoZero"/>
        <c:auto val="1"/>
        <c:lblAlgn val="ctr"/>
        <c:lblOffset val="100"/>
        <c:noMultiLvlLbl val="0"/>
      </c:catAx>
      <c:valAx>
        <c:axId val="477437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7508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Sheet2!$C$9:$C$10</c:f>
              <c:strCache>
                <c:ptCount val="2"/>
                <c:pt idx="0">
                  <c:v>APPLE INC</c:v>
                </c:pt>
                <c:pt idx="1">
                  <c:v>BRISTOL-MYERS SQUIBB CO</c:v>
                </c:pt>
              </c:strCache>
            </c:strRef>
          </c:cat>
          <c:val>
            <c:numRef>
              <c:f>Sheet2!$D$9:$D$10</c:f>
              <c:numCache>
                <c:formatCode>0</c:formatCode>
                <c:ptCount val="2"/>
                <c:pt idx="0">
                  <c:v>21914</c:v>
                </c:pt>
                <c:pt idx="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7A-A843-A752-A0BA5848C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7942080"/>
        <c:axId val="322133007"/>
      </c:barChart>
      <c:catAx>
        <c:axId val="85794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33007"/>
        <c:crosses val="autoZero"/>
        <c:auto val="1"/>
        <c:lblAlgn val="ctr"/>
        <c:lblOffset val="100"/>
        <c:noMultiLvlLbl val="0"/>
      </c:catAx>
      <c:valAx>
        <c:axId val="322133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94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Sheet2!$C$9:$C$11</c:f>
              <c:strCache>
                <c:ptCount val="3"/>
                <c:pt idx="0">
                  <c:v>APPLE INC</c:v>
                </c:pt>
                <c:pt idx="1">
                  <c:v>BRISTOL-MYERS SQUIBB CO</c:v>
                </c:pt>
                <c:pt idx="2">
                  <c:v>AMGEN INC	</c:v>
                </c:pt>
              </c:strCache>
            </c:strRef>
          </c:cat>
          <c:val>
            <c:numRef>
              <c:f>Sheet2!$D$9:$D$11</c:f>
              <c:numCache>
                <c:formatCode>0</c:formatCode>
                <c:ptCount val="3"/>
                <c:pt idx="0">
                  <c:v>21914</c:v>
                </c:pt>
                <c:pt idx="1">
                  <c:v>11354</c:v>
                </c:pt>
                <c:pt idx="2" formatCode="General">
                  <c:v>6324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40-AD46-B87A-61D9D012C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0285536"/>
        <c:axId val="879915712"/>
      </c:barChart>
      <c:catAx>
        <c:axId val="88028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9915712"/>
        <c:crosses val="autoZero"/>
        <c:auto val="1"/>
        <c:lblAlgn val="ctr"/>
        <c:lblOffset val="100"/>
        <c:noMultiLvlLbl val="0"/>
      </c:catAx>
      <c:valAx>
        <c:axId val="87991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028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Sheet2!$C$9:$C$10</c:f>
              <c:strCache>
                <c:ptCount val="2"/>
                <c:pt idx="0">
                  <c:v>APPLE INC</c:v>
                </c:pt>
                <c:pt idx="1">
                  <c:v>BRISTOL-MYERS SQUIBB CO</c:v>
                </c:pt>
              </c:strCache>
            </c:strRef>
          </c:cat>
          <c:val>
            <c:numRef>
              <c:f>Sheet2!$D$9:$D$10</c:f>
              <c:numCache>
                <c:formatCode>0</c:formatCode>
                <c:ptCount val="2"/>
                <c:pt idx="0">
                  <c:v>21914</c:v>
                </c:pt>
                <c:pt idx="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A-2C43-B33D-A1022C142A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7942080"/>
        <c:axId val="322133007"/>
      </c:barChart>
      <c:catAx>
        <c:axId val="85794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133007"/>
        <c:crosses val="autoZero"/>
        <c:auto val="1"/>
        <c:lblAlgn val="ctr"/>
        <c:lblOffset val="100"/>
        <c:noMultiLvlLbl val="0"/>
      </c:catAx>
      <c:valAx>
        <c:axId val="322133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942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Sheet2!$C$9:$C$10</c:f>
              <c:strCache>
                <c:ptCount val="2"/>
                <c:pt idx="0">
                  <c:v>APPLE INC</c:v>
                </c:pt>
                <c:pt idx="1">
                  <c:v>BRISTOL-MYERS SQUIBB CO</c:v>
                </c:pt>
              </c:strCache>
            </c:strRef>
          </c:cat>
          <c:val>
            <c:numRef>
              <c:f>Sheet2!$D$9:$D$10</c:f>
              <c:numCache>
                <c:formatCode>0</c:formatCode>
                <c:ptCount val="2"/>
                <c:pt idx="0">
                  <c:v>21914</c:v>
                </c:pt>
                <c:pt idx="1">
                  <c:v>11354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06-BD47-8E66-C6F35951669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Sheet2!$C$9:$C$10</c:f>
              <c:strCache>
                <c:ptCount val="2"/>
                <c:pt idx="0">
                  <c:v>APPLE INC</c:v>
                </c:pt>
                <c:pt idx="1">
                  <c:v>BRISTOL-MYERS SQUIBB CO</c:v>
                </c:pt>
              </c:strCache>
            </c:strRef>
          </c:cat>
          <c:val>
            <c:numRef>
              <c:f>Sheet2!$E$9:$E$10</c:f>
              <c:numCache>
                <c:formatCode>0</c:formatCode>
                <c:ptCount val="2"/>
                <c:pt idx="0">
                  <c:v>365817</c:v>
                </c:pt>
                <c:pt idx="1">
                  <c:v>73308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206-BD47-8E66-C6F3595166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7024943"/>
        <c:axId val="456923455"/>
      </c:barChart>
      <c:catAx>
        <c:axId val="457024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923455"/>
        <c:crosses val="autoZero"/>
        <c:auto val="1"/>
        <c:lblAlgn val="ctr"/>
        <c:lblOffset val="100"/>
        <c:noMultiLvlLbl val="0"/>
      </c:catAx>
      <c:valAx>
        <c:axId val="456923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024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FFD5C-93E1-422A-A5AE-E3B3DE7E33A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4997DE-AF35-4347-8BE8-80CB97A9E0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Capitalize on Momentum (2019–2021):</a:t>
          </a:r>
          <a:br>
            <a:rPr lang="en-US" dirty="0"/>
          </a:br>
          <a:r>
            <a:rPr lang="en-US" dirty="0"/>
            <a:t>Leverage the recent growth surge to reinforce AMD’s brand positioning. Highlight innovation, product performance, and market success in campaigns to build further consumer trust and interest.</a:t>
          </a:r>
        </a:p>
      </dgm:t>
    </dgm:pt>
    <dgm:pt modelId="{C9E3085C-A3C4-470B-9C12-B3913DB03300}" type="parTrans" cxnId="{5CA6EA84-2CD9-4CAA-8EA5-7C6694F8D23D}">
      <dgm:prSet/>
      <dgm:spPr/>
      <dgm:t>
        <a:bodyPr/>
        <a:lstStyle/>
        <a:p>
          <a:endParaRPr lang="en-US"/>
        </a:p>
      </dgm:t>
    </dgm:pt>
    <dgm:pt modelId="{316FA8BC-8234-4C7D-BCE6-D61FF66318F8}" type="sibTrans" cxnId="{5CA6EA84-2CD9-4CAA-8EA5-7C6694F8D23D}">
      <dgm:prSet/>
      <dgm:spPr/>
      <dgm:t>
        <a:bodyPr/>
        <a:lstStyle/>
        <a:p>
          <a:endParaRPr lang="en-US"/>
        </a:p>
      </dgm:t>
    </dgm:pt>
    <dgm:pt modelId="{9B440DEB-09E5-445F-8B34-CFC3A48AF8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Invest More in Advertising &amp; Promotions:</a:t>
          </a:r>
          <a:br>
            <a:rPr lang="en-US"/>
          </a:br>
          <a:r>
            <a:rPr lang="en-US"/>
            <a:t>With increased visibility and rising sales, now is a great time to expand marketing efforts across digital and global platforms to sustain momentum and reach untapped audiences.</a:t>
          </a:r>
        </a:p>
      </dgm:t>
    </dgm:pt>
    <dgm:pt modelId="{9978F177-A286-426F-978E-163458A591C7}" type="parTrans" cxnId="{D7D4CFBB-19F0-44CF-94DF-0A9D6E087B44}">
      <dgm:prSet/>
      <dgm:spPr/>
      <dgm:t>
        <a:bodyPr/>
        <a:lstStyle/>
        <a:p>
          <a:endParaRPr lang="en-US"/>
        </a:p>
      </dgm:t>
    </dgm:pt>
    <dgm:pt modelId="{D1C25C0E-6CCF-4223-8877-302BA90555CB}" type="sibTrans" cxnId="{D7D4CFBB-19F0-44CF-94DF-0A9D6E087B44}">
      <dgm:prSet/>
      <dgm:spPr/>
      <dgm:t>
        <a:bodyPr/>
        <a:lstStyle/>
        <a:p>
          <a:endParaRPr lang="en-US"/>
        </a:p>
      </dgm:t>
    </dgm:pt>
    <dgm:pt modelId="{FA1DBEC7-5841-4E55-8E9A-926A2A11F0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Target Competitive Segments:</a:t>
          </a:r>
          <a:br>
            <a:rPr lang="en-US"/>
          </a:br>
          <a:r>
            <a:rPr lang="en-US"/>
            <a:t>Focus marketing efforts on sectors where AMD has shown strong growth—such as gaming, data centers, and laptops. Use performance benchmarks and comparisons with competitors (e.g., Intel, Nvidia) to attract tech-savvy consumers.</a:t>
          </a:r>
        </a:p>
      </dgm:t>
    </dgm:pt>
    <dgm:pt modelId="{322C5BF2-4F2E-4FBA-A962-BAF12F783EF2}" type="parTrans" cxnId="{9EFC9FB0-1664-47F7-9FA5-E0104442ABFF}">
      <dgm:prSet/>
      <dgm:spPr/>
      <dgm:t>
        <a:bodyPr/>
        <a:lstStyle/>
        <a:p>
          <a:endParaRPr lang="en-US"/>
        </a:p>
      </dgm:t>
    </dgm:pt>
    <dgm:pt modelId="{794BC949-F052-4ECF-AB01-5D19FF2D6B4C}" type="sibTrans" cxnId="{9EFC9FB0-1664-47F7-9FA5-E0104442ABFF}">
      <dgm:prSet/>
      <dgm:spPr/>
      <dgm:t>
        <a:bodyPr/>
        <a:lstStyle/>
        <a:p>
          <a:endParaRPr lang="en-US"/>
        </a:p>
      </dgm:t>
    </dgm:pt>
    <dgm:pt modelId="{9992A9A0-52AA-4EBD-B7D8-CA02E8399D17}" type="pres">
      <dgm:prSet presAssocID="{000FFD5C-93E1-422A-A5AE-E3B3DE7E33AE}" presName="root" presStyleCnt="0">
        <dgm:presLayoutVars>
          <dgm:dir/>
          <dgm:resizeHandles val="exact"/>
        </dgm:presLayoutVars>
      </dgm:prSet>
      <dgm:spPr/>
    </dgm:pt>
    <dgm:pt modelId="{B08913F2-62DA-4F43-8402-A05CEC3B2DC1}" type="pres">
      <dgm:prSet presAssocID="{D74997DE-AF35-4347-8BE8-80CB97A9E072}" presName="compNode" presStyleCnt="0"/>
      <dgm:spPr/>
    </dgm:pt>
    <dgm:pt modelId="{EF863820-24E4-49A6-BA65-A34ED5FC8A4F}" type="pres">
      <dgm:prSet presAssocID="{D74997DE-AF35-4347-8BE8-80CB97A9E072}" presName="bgRect" presStyleLbl="bgShp" presStyleIdx="0" presStyleCnt="3"/>
      <dgm:spPr/>
    </dgm:pt>
    <dgm:pt modelId="{BA01EE56-8E22-4482-B28E-3D6EC5BF6211}" type="pres">
      <dgm:prSet presAssocID="{D74997DE-AF35-4347-8BE8-80CB97A9E0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5A6C962-0012-42D6-ABA1-B177402F129E}" type="pres">
      <dgm:prSet presAssocID="{D74997DE-AF35-4347-8BE8-80CB97A9E072}" presName="spaceRect" presStyleCnt="0"/>
      <dgm:spPr/>
    </dgm:pt>
    <dgm:pt modelId="{92E7B16B-130B-4236-9115-4B476B95ED5E}" type="pres">
      <dgm:prSet presAssocID="{D74997DE-AF35-4347-8BE8-80CB97A9E072}" presName="parTx" presStyleLbl="revTx" presStyleIdx="0" presStyleCnt="3">
        <dgm:presLayoutVars>
          <dgm:chMax val="0"/>
          <dgm:chPref val="0"/>
        </dgm:presLayoutVars>
      </dgm:prSet>
      <dgm:spPr/>
    </dgm:pt>
    <dgm:pt modelId="{599F6F67-DA5D-42E3-9463-FCE4A88ACF5B}" type="pres">
      <dgm:prSet presAssocID="{316FA8BC-8234-4C7D-BCE6-D61FF66318F8}" presName="sibTrans" presStyleCnt="0"/>
      <dgm:spPr/>
    </dgm:pt>
    <dgm:pt modelId="{093EA22C-BCA4-4E93-948C-5DE5B9CC9FA2}" type="pres">
      <dgm:prSet presAssocID="{9B440DEB-09E5-445F-8B34-CFC3A48AF818}" presName="compNode" presStyleCnt="0"/>
      <dgm:spPr/>
    </dgm:pt>
    <dgm:pt modelId="{95B27549-5BF4-4D55-A366-579F49D646AE}" type="pres">
      <dgm:prSet presAssocID="{9B440DEB-09E5-445F-8B34-CFC3A48AF818}" presName="bgRect" presStyleLbl="bgShp" presStyleIdx="1" presStyleCnt="3"/>
      <dgm:spPr/>
    </dgm:pt>
    <dgm:pt modelId="{16242DA7-0ADB-456A-83B4-61EE49A5C9A7}" type="pres">
      <dgm:prSet presAssocID="{9B440DEB-09E5-445F-8B34-CFC3A48AF8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7F759E8A-BB8A-443D-878D-1139440A2A59}" type="pres">
      <dgm:prSet presAssocID="{9B440DEB-09E5-445F-8B34-CFC3A48AF818}" presName="spaceRect" presStyleCnt="0"/>
      <dgm:spPr/>
    </dgm:pt>
    <dgm:pt modelId="{F627D004-0CD2-48F0-B4E6-8B0A56CAB61C}" type="pres">
      <dgm:prSet presAssocID="{9B440DEB-09E5-445F-8B34-CFC3A48AF818}" presName="parTx" presStyleLbl="revTx" presStyleIdx="1" presStyleCnt="3">
        <dgm:presLayoutVars>
          <dgm:chMax val="0"/>
          <dgm:chPref val="0"/>
        </dgm:presLayoutVars>
      </dgm:prSet>
      <dgm:spPr/>
    </dgm:pt>
    <dgm:pt modelId="{9B5C82BE-163B-4A9B-95A7-8672DB37F8ED}" type="pres">
      <dgm:prSet presAssocID="{D1C25C0E-6CCF-4223-8877-302BA90555CB}" presName="sibTrans" presStyleCnt="0"/>
      <dgm:spPr/>
    </dgm:pt>
    <dgm:pt modelId="{09910FF2-393B-4247-AFA5-6EF8FE9E9EE1}" type="pres">
      <dgm:prSet presAssocID="{FA1DBEC7-5841-4E55-8E9A-926A2A11F010}" presName="compNode" presStyleCnt="0"/>
      <dgm:spPr/>
    </dgm:pt>
    <dgm:pt modelId="{83409759-3608-4224-B25C-A6036BA9DAA6}" type="pres">
      <dgm:prSet presAssocID="{FA1DBEC7-5841-4E55-8E9A-926A2A11F010}" presName="bgRect" presStyleLbl="bgShp" presStyleIdx="2" presStyleCnt="3"/>
      <dgm:spPr/>
    </dgm:pt>
    <dgm:pt modelId="{1FB6723A-FAF9-45FB-99CB-4FB7EB98B930}" type="pres">
      <dgm:prSet presAssocID="{FA1DBEC7-5841-4E55-8E9A-926A2A11F0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4D353D37-BFCA-45D4-9912-64AED74C94A4}" type="pres">
      <dgm:prSet presAssocID="{FA1DBEC7-5841-4E55-8E9A-926A2A11F010}" presName="spaceRect" presStyleCnt="0"/>
      <dgm:spPr/>
    </dgm:pt>
    <dgm:pt modelId="{FFA60DBA-8733-427D-A0C4-7884D12BB537}" type="pres">
      <dgm:prSet presAssocID="{FA1DBEC7-5841-4E55-8E9A-926A2A11F01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ECC363B-55CA-440E-B015-2FC524D1F475}" type="presOf" srcId="{000FFD5C-93E1-422A-A5AE-E3B3DE7E33AE}" destId="{9992A9A0-52AA-4EBD-B7D8-CA02E8399D17}" srcOrd="0" destOrd="0" presId="urn:microsoft.com/office/officeart/2018/2/layout/IconVerticalSolidList"/>
    <dgm:cxn modelId="{5B801957-3C83-4E5B-8C55-44EE9CB17207}" type="presOf" srcId="{D74997DE-AF35-4347-8BE8-80CB97A9E072}" destId="{92E7B16B-130B-4236-9115-4B476B95ED5E}" srcOrd="0" destOrd="0" presId="urn:microsoft.com/office/officeart/2018/2/layout/IconVerticalSolidList"/>
    <dgm:cxn modelId="{7A71E581-E1F0-41B3-9FF4-E03DA7BA6AAB}" type="presOf" srcId="{9B440DEB-09E5-445F-8B34-CFC3A48AF818}" destId="{F627D004-0CD2-48F0-B4E6-8B0A56CAB61C}" srcOrd="0" destOrd="0" presId="urn:microsoft.com/office/officeart/2018/2/layout/IconVerticalSolidList"/>
    <dgm:cxn modelId="{5CA6EA84-2CD9-4CAA-8EA5-7C6694F8D23D}" srcId="{000FFD5C-93E1-422A-A5AE-E3B3DE7E33AE}" destId="{D74997DE-AF35-4347-8BE8-80CB97A9E072}" srcOrd="0" destOrd="0" parTransId="{C9E3085C-A3C4-470B-9C12-B3913DB03300}" sibTransId="{316FA8BC-8234-4C7D-BCE6-D61FF66318F8}"/>
    <dgm:cxn modelId="{9EFC9FB0-1664-47F7-9FA5-E0104442ABFF}" srcId="{000FFD5C-93E1-422A-A5AE-E3B3DE7E33AE}" destId="{FA1DBEC7-5841-4E55-8E9A-926A2A11F010}" srcOrd="2" destOrd="0" parTransId="{322C5BF2-4F2E-4FBA-A962-BAF12F783EF2}" sibTransId="{794BC949-F052-4ECF-AB01-5D19FF2D6B4C}"/>
    <dgm:cxn modelId="{D7D4CFBB-19F0-44CF-94DF-0A9D6E087B44}" srcId="{000FFD5C-93E1-422A-A5AE-E3B3DE7E33AE}" destId="{9B440DEB-09E5-445F-8B34-CFC3A48AF818}" srcOrd="1" destOrd="0" parTransId="{9978F177-A286-426F-978E-163458A591C7}" sibTransId="{D1C25C0E-6CCF-4223-8877-302BA90555CB}"/>
    <dgm:cxn modelId="{CA4608FD-92D9-47E1-8D70-6D9F07110C84}" type="presOf" srcId="{FA1DBEC7-5841-4E55-8E9A-926A2A11F010}" destId="{FFA60DBA-8733-427D-A0C4-7884D12BB537}" srcOrd="0" destOrd="0" presId="urn:microsoft.com/office/officeart/2018/2/layout/IconVerticalSolidList"/>
    <dgm:cxn modelId="{60EE9035-C98C-40F1-BAC9-5663921FED65}" type="presParOf" srcId="{9992A9A0-52AA-4EBD-B7D8-CA02E8399D17}" destId="{B08913F2-62DA-4F43-8402-A05CEC3B2DC1}" srcOrd="0" destOrd="0" presId="urn:microsoft.com/office/officeart/2018/2/layout/IconVerticalSolidList"/>
    <dgm:cxn modelId="{538706D4-5A50-4CA1-94D3-2DBE04B0B230}" type="presParOf" srcId="{B08913F2-62DA-4F43-8402-A05CEC3B2DC1}" destId="{EF863820-24E4-49A6-BA65-A34ED5FC8A4F}" srcOrd="0" destOrd="0" presId="urn:microsoft.com/office/officeart/2018/2/layout/IconVerticalSolidList"/>
    <dgm:cxn modelId="{E641BA32-2740-43DD-95D8-F3D4FBE256DA}" type="presParOf" srcId="{B08913F2-62DA-4F43-8402-A05CEC3B2DC1}" destId="{BA01EE56-8E22-4482-B28E-3D6EC5BF6211}" srcOrd="1" destOrd="0" presId="urn:microsoft.com/office/officeart/2018/2/layout/IconVerticalSolidList"/>
    <dgm:cxn modelId="{6BA90783-A1DB-4553-A507-B1B2228715E8}" type="presParOf" srcId="{B08913F2-62DA-4F43-8402-A05CEC3B2DC1}" destId="{85A6C962-0012-42D6-ABA1-B177402F129E}" srcOrd="2" destOrd="0" presId="urn:microsoft.com/office/officeart/2018/2/layout/IconVerticalSolidList"/>
    <dgm:cxn modelId="{995CD418-51B0-4EAF-96BE-0C210CDEA0D1}" type="presParOf" srcId="{B08913F2-62DA-4F43-8402-A05CEC3B2DC1}" destId="{92E7B16B-130B-4236-9115-4B476B95ED5E}" srcOrd="3" destOrd="0" presId="urn:microsoft.com/office/officeart/2018/2/layout/IconVerticalSolidList"/>
    <dgm:cxn modelId="{89B02BEA-ADC9-4A63-9194-1473774A2B18}" type="presParOf" srcId="{9992A9A0-52AA-4EBD-B7D8-CA02E8399D17}" destId="{599F6F67-DA5D-42E3-9463-FCE4A88ACF5B}" srcOrd="1" destOrd="0" presId="urn:microsoft.com/office/officeart/2018/2/layout/IconVerticalSolidList"/>
    <dgm:cxn modelId="{E1454718-504C-4A2B-8756-10CCDC58D194}" type="presParOf" srcId="{9992A9A0-52AA-4EBD-B7D8-CA02E8399D17}" destId="{093EA22C-BCA4-4E93-948C-5DE5B9CC9FA2}" srcOrd="2" destOrd="0" presId="urn:microsoft.com/office/officeart/2018/2/layout/IconVerticalSolidList"/>
    <dgm:cxn modelId="{5E3613AA-62E5-4185-AF8D-A1590E32DA1E}" type="presParOf" srcId="{093EA22C-BCA4-4E93-948C-5DE5B9CC9FA2}" destId="{95B27549-5BF4-4D55-A366-579F49D646AE}" srcOrd="0" destOrd="0" presId="urn:microsoft.com/office/officeart/2018/2/layout/IconVerticalSolidList"/>
    <dgm:cxn modelId="{B1E81426-8E6E-4ED3-B23A-9DCCCB20B621}" type="presParOf" srcId="{093EA22C-BCA4-4E93-948C-5DE5B9CC9FA2}" destId="{16242DA7-0ADB-456A-83B4-61EE49A5C9A7}" srcOrd="1" destOrd="0" presId="urn:microsoft.com/office/officeart/2018/2/layout/IconVerticalSolidList"/>
    <dgm:cxn modelId="{345D7E2C-8679-4B57-9AD8-CE88343184BB}" type="presParOf" srcId="{093EA22C-BCA4-4E93-948C-5DE5B9CC9FA2}" destId="{7F759E8A-BB8A-443D-878D-1139440A2A59}" srcOrd="2" destOrd="0" presId="urn:microsoft.com/office/officeart/2018/2/layout/IconVerticalSolidList"/>
    <dgm:cxn modelId="{40CAE408-4D8E-4E6E-8015-0CDF236B9BE9}" type="presParOf" srcId="{093EA22C-BCA4-4E93-948C-5DE5B9CC9FA2}" destId="{F627D004-0CD2-48F0-B4E6-8B0A56CAB61C}" srcOrd="3" destOrd="0" presId="urn:microsoft.com/office/officeart/2018/2/layout/IconVerticalSolidList"/>
    <dgm:cxn modelId="{C8919E57-4C04-4C19-8D0B-6EA651FFC75F}" type="presParOf" srcId="{9992A9A0-52AA-4EBD-B7D8-CA02E8399D17}" destId="{9B5C82BE-163B-4A9B-95A7-8672DB37F8ED}" srcOrd="3" destOrd="0" presId="urn:microsoft.com/office/officeart/2018/2/layout/IconVerticalSolidList"/>
    <dgm:cxn modelId="{9784A8C1-265E-46E9-AEB9-3BC756506F19}" type="presParOf" srcId="{9992A9A0-52AA-4EBD-B7D8-CA02E8399D17}" destId="{09910FF2-393B-4247-AFA5-6EF8FE9E9EE1}" srcOrd="4" destOrd="0" presId="urn:microsoft.com/office/officeart/2018/2/layout/IconVerticalSolidList"/>
    <dgm:cxn modelId="{30762B1A-7FEA-4777-AB8F-52F57F3F31CB}" type="presParOf" srcId="{09910FF2-393B-4247-AFA5-6EF8FE9E9EE1}" destId="{83409759-3608-4224-B25C-A6036BA9DAA6}" srcOrd="0" destOrd="0" presId="urn:microsoft.com/office/officeart/2018/2/layout/IconVerticalSolidList"/>
    <dgm:cxn modelId="{2AA2193A-1FDE-49F6-AEFC-36D4C234CA92}" type="presParOf" srcId="{09910FF2-393B-4247-AFA5-6EF8FE9E9EE1}" destId="{1FB6723A-FAF9-45FB-99CB-4FB7EB98B930}" srcOrd="1" destOrd="0" presId="urn:microsoft.com/office/officeart/2018/2/layout/IconVerticalSolidList"/>
    <dgm:cxn modelId="{2DAA7AF8-DF54-429A-B68B-CA53A0223E34}" type="presParOf" srcId="{09910FF2-393B-4247-AFA5-6EF8FE9E9EE1}" destId="{4D353D37-BFCA-45D4-9912-64AED74C94A4}" srcOrd="2" destOrd="0" presId="urn:microsoft.com/office/officeart/2018/2/layout/IconVerticalSolidList"/>
    <dgm:cxn modelId="{3C64BA82-6CE0-4BD0-97FA-738FA36B1E8A}" type="presParOf" srcId="{09910FF2-393B-4247-AFA5-6EF8FE9E9EE1}" destId="{FFA60DBA-8733-427D-A0C4-7884D12BB5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0FFD5C-93E1-422A-A5AE-E3B3DE7E33A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4997DE-AF35-4347-8BE8-80CB97A9E0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Capitalize on Momentum (2019–2021):</a:t>
          </a:r>
          <a:br>
            <a:rPr lang="en-US" dirty="0"/>
          </a:br>
          <a:r>
            <a:rPr lang="en-US" dirty="0"/>
            <a:t>Leverage the recent growth surge to reinforce AMD’s brand positioning. Highlight innovation, product performance, and market success in campaigns to build further consumer trust and interest.</a:t>
          </a:r>
        </a:p>
      </dgm:t>
    </dgm:pt>
    <dgm:pt modelId="{C9E3085C-A3C4-470B-9C12-B3913DB03300}" type="parTrans" cxnId="{5CA6EA84-2CD9-4CAA-8EA5-7C6694F8D23D}">
      <dgm:prSet/>
      <dgm:spPr/>
      <dgm:t>
        <a:bodyPr/>
        <a:lstStyle/>
        <a:p>
          <a:endParaRPr lang="en-US"/>
        </a:p>
      </dgm:t>
    </dgm:pt>
    <dgm:pt modelId="{316FA8BC-8234-4C7D-BCE6-D61FF66318F8}" type="sibTrans" cxnId="{5CA6EA84-2CD9-4CAA-8EA5-7C6694F8D23D}">
      <dgm:prSet/>
      <dgm:spPr/>
      <dgm:t>
        <a:bodyPr/>
        <a:lstStyle/>
        <a:p>
          <a:endParaRPr lang="en-US"/>
        </a:p>
      </dgm:t>
    </dgm:pt>
    <dgm:pt modelId="{9B440DEB-09E5-445F-8B34-CFC3A48AF8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Invest More in Advertising &amp; Promotions:</a:t>
          </a:r>
          <a:br>
            <a:rPr lang="en-US"/>
          </a:br>
          <a:r>
            <a:rPr lang="en-US"/>
            <a:t>With increased visibility and rising sales, now is a great time to expand marketing efforts across digital and global platforms to sustain momentum and reach untapped audiences.</a:t>
          </a:r>
        </a:p>
      </dgm:t>
    </dgm:pt>
    <dgm:pt modelId="{9978F177-A286-426F-978E-163458A591C7}" type="parTrans" cxnId="{D7D4CFBB-19F0-44CF-94DF-0A9D6E087B44}">
      <dgm:prSet/>
      <dgm:spPr/>
      <dgm:t>
        <a:bodyPr/>
        <a:lstStyle/>
        <a:p>
          <a:endParaRPr lang="en-US"/>
        </a:p>
      </dgm:t>
    </dgm:pt>
    <dgm:pt modelId="{D1C25C0E-6CCF-4223-8877-302BA90555CB}" type="sibTrans" cxnId="{D7D4CFBB-19F0-44CF-94DF-0A9D6E087B44}">
      <dgm:prSet/>
      <dgm:spPr/>
      <dgm:t>
        <a:bodyPr/>
        <a:lstStyle/>
        <a:p>
          <a:endParaRPr lang="en-US"/>
        </a:p>
      </dgm:t>
    </dgm:pt>
    <dgm:pt modelId="{FA1DBEC7-5841-4E55-8E9A-926A2A11F0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Target Competitive Segments:</a:t>
          </a:r>
          <a:br>
            <a:rPr lang="en-US"/>
          </a:br>
          <a:r>
            <a:rPr lang="en-US"/>
            <a:t>Focus marketing efforts on sectors where AMD has shown strong growth—such as gaming, data centers, and laptops. Use performance benchmarks and comparisons with competitors (e.g., Intel, Nvidia) to attract tech-savvy consumers.</a:t>
          </a:r>
        </a:p>
      </dgm:t>
    </dgm:pt>
    <dgm:pt modelId="{322C5BF2-4F2E-4FBA-A962-BAF12F783EF2}" type="parTrans" cxnId="{9EFC9FB0-1664-47F7-9FA5-E0104442ABFF}">
      <dgm:prSet/>
      <dgm:spPr/>
      <dgm:t>
        <a:bodyPr/>
        <a:lstStyle/>
        <a:p>
          <a:endParaRPr lang="en-US"/>
        </a:p>
      </dgm:t>
    </dgm:pt>
    <dgm:pt modelId="{794BC949-F052-4ECF-AB01-5D19FF2D6B4C}" type="sibTrans" cxnId="{9EFC9FB0-1664-47F7-9FA5-E0104442ABFF}">
      <dgm:prSet/>
      <dgm:spPr/>
      <dgm:t>
        <a:bodyPr/>
        <a:lstStyle/>
        <a:p>
          <a:endParaRPr lang="en-US"/>
        </a:p>
      </dgm:t>
    </dgm:pt>
    <dgm:pt modelId="{9992A9A0-52AA-4EBD-B7D8-CA02E8399D17}" type="pres">
      <dgm:prSet presAssocID="{000FFD5C-93E1-422A-A5AE-E3B3DE7E33AE}" presName="root" presStyleCnt="0">
        <dgm:presLayoutVars>
          <dgm:dir/>
          <dgm:resizeHandles val="exact"/>
        </dgm:presLayoutVars>
      </dgm:prSet>
      <dgm:spPr/>
    </dgm:pt>
    <dgm:pt modelId="{B08913F2-62DA-4F43-8402-A05CEC3B2DC1}" type="pres">
      <dgm:prSet presAssocID="{D74997DE-AF35-4347-8BE8-80CB97A9E072}" presName="compNode" presStyleCnt="0"/>
      <dgm:spPr/>
    </dgm:pt>
    <dgm:pt modelId="{EF863820-24E4-49A6-BA65-A34ED5FC8A4F}" type="pres">
      <dgm:prSet presAssocID="{D74997DE-AF35-4347-8BE8-80CB97A9E072}" presName="bgRect" presStyleLbl="bgShp" presStyleIdx="0" presStyleCnt="3"/>
      <dgm:spPr/>
    </dgm:pt>
    <dgm:pt modelId="{BA01EE56-8E22-4482-B28E-3D6EC5BF6211}" type="pres">
      <dgm:prSet presAssocID="{D74997DE-AF35-4347-8BE8-80CB97A9E0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5A6C962-0012-42D6-ABA1-B177402F129E}" type="pres">
      <dgm:prSet presAssocID="{D74997DE-AF35-4347-8BE8-80CB97A9E072}" presName="spaceRect" presStyleCnt="0"/>
      <dgm:spPr/>
    </dgm:pt>
    <dgm:pt modelId="{92E7B16B-130B-4236-9115-4B476B95ED5E}" type="pres">
      <dgm:prSet presAssocID="{D74997DE-AF35-4347-8BE8-80CB97A9E072}" presName="parTx" presStyleLbl="revTx" presStyleIdx="0" presStyleCnt="3">
        <dgm:presLayoutVars>
          <dgm:chMax val="0"/>
          <dgm:chPref val="0"/>
        </dgm:presLayoutVars>
      </dgm:prSet>
      <dgm:spPr/>
    </dgm:pt>
    <dgm:pt modelId="{599F6F67-DA5D-42E3-9463-FCE4A88ACF5B}" type="pres">
      <dgm:prSet presAssocID="{316FA8BC-8234-4C7D-BCE6-D61FF66318F8}" presName="sibTrans" presStyleCnt="0"/>
      <dgm:spPr/>
    </dgm:pt>
    <dgm:pt modelId="{093EA22C-BCA4-4E93-948C-5DE5B9CC9FA2}" type="pres">
      <dgm:prSet presAssocID="{9B440DEB-09E5-445F-8B34-CFC3A48AF818}" presName="compNode" presStyleCnt="0"/>
      <dgm:spPr/>
    </dgm:pt>
    <dgm:pt modelId="{95B27549-5BF4-4D55-A366-579F49D646AE}" type="pres">
      <dgm:prSet presAssocID="{9B440DEB-09E5-445F-8B34-CFC3A48AF818}" presName="bgRect" presStyleLbl="bgShp" presStyleIdx="1" presStyleCnt="3"/>
      <dgm:spPr/>
    </dgm:pt>
    <dgm:pt modelId="{16242DA7-0ADB-456A-83B4-61EE49A5C9A7}" type="pres">
      <dgm:prSet presAssocID="{9B440DEB-09E5-445F-8B34-CFC3A48AF8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7F759E8A-BB8A-443D-878D-1139440A2A59}" type="pres">
      <dgm:prSet presAssocID="{9B440DEB-09E5-445F-8B34-CFC3A48AF818}" presName="spaceRect" presStyleCnt="0"/>
      <dgm:spPr/>
    </dgm:pt>
    <dgm:pt modelId="{F627D004-0CD2-48F0-B4E6-8B0A56CAB61C}" type="pres">
      <dgm:prSet presAssocID="{9B440DEB-09E5-445F-8B34-CFC3A48AF818}" presName="parTx" presStyleLbl="revTx" presStyleIdx="1" presStyleCnt="3">
        <dgm:presLayoutVars>
          <dgm:chMax val="0"/>
          <dgm:chPref val="0"/>
        </dgm:presLayoutVars>
      </dgm:prSet>
      <dgm:spPr/>
    </dgm:pt>
    <dgm:pt modelId="{9B5C82BE-163B-4A9B-95A7-8672DB37F8ED}" type="pres">
      <dgm:prSet presAssocID="{D1C25C0E-6CCF-4223-8877-302BA90555CB}" presName="sibTrans" presStyleCnt="0"/>
      <dgm:spPr/>
    </dgm:pt>
    <dgm:pt modelId="{09910FF2-393B-4247-AFA5-6EF8FE9E9EE1}" type="pres">
      <dgm:prSet presAssocID="{FA1DBEC7-5841-4E55-8E9A-926A2A11F010}" presName="compNode" presStyleCnt="0"/>
      <dgm:spPr/>
    </dgm:pt>
    <dgm:pt modelId="{83409759-3608-4224-B25C-A6036BA9DAA6}" type="pres">
      <dgm:prSet presAssocID="{FA1DBEC7-5841-4E55-8E9A-926A2A11F010}" presName="bgRect" presStyleLbl="bgShp" presStyleIdx="2" presStyleCnt="3"/>
      <dgm:spPr/>
    </dgm:pt>
    <dgm:pt modelId="{1FB6723A-FAF9-45FB-99CB-4FB7EB98B930}" type="pres">
      <dgm:prSet presAssocID="{FA1DBEC7-5841-4E55-8E9A-926A2A11F0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4D353D37-BFCA-45D4-9912-64AED74C94A4}" type="pres">
      <dgm:prSet presAssocID="{FA1DBEC7-5841-4E55-8E9A-926A2A11F010}" presName="spaceRect" presStyleCnt="0"/>
      <dgm:spPr/>
    </dgm:pt>
    <dgm:pt modelId="{FFA60DBA-8733-427D-A0C4-7884D12BB537}" type="pres">
      <dgm:prSet presAssocID="{FA1DBEC7-5841-4E55-8E9A-926A2A11F01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ECC363B-55CA-440E-B015-2FC524D1F475}" type="presOf" srcId="{000FFD5C-93E1-422A-A5AE-E3B3DE7E33AE}" destId="{9992A9A0-52AA-4EBD-B7D8-CA02E8399D17}" srcOrd="0" destOrd="0" presId="urn:microsoft.com/office/officeart/2018/2/layout/IconVerticalSolidList"/>
    <dgm:cxn modelId="{5B801957-3C83-4E5B-8C55-44EE9CB17207}" type="presOf" srcId="{D74997DE-AF35-4347-8BE8-80CB97A9E072}" destId="{92E7B16B-130B-4236-9115-4B476B95ED5E}" srcOrd="0" destOrd="0" presId="urn:microsoft.com/office/officeart/2018/2/layout/IconVerticalSolidList"/>
    <dgm:cxn modelId="{7A71E581-E1F0-41B3-9FF4-E03DA7BA6AAB}" type="presOf" srcId="{9B440DEB-09E5-445F-8B34-CFC3A48AF818}" destId="{F627D004-0CD2-48F0-B4E6-8B0A56CAB61C}" srcOrd="0" destOrd="0" presId="urn:microsoft.com/office/officeart/2018/2/layout/IconVerticalSolidList"/>
    <dgm:cxn modelId="{5CA6EA84-2CD9-4CAA-8EA5-7C6694F8D23D}" srcId="{000FFD5C-93E1-422A-A5AE-E3B3DE7E33AE}" destId="{D74997DE-AF35-4347-8BE8-80CB97A9E072}" srcOrd="0" destOrd="0" parTransId="{C9E3085C-A3C4-470B-9C12-B3913DB03300}" sibTransId="{316FA8BC-8234-4C7D-BCE6-D61FF66318F8}"/>
    <dgm:cxn modelId="{9EFC9FB0-1664-47F7-9FA5-E0104442ABFF}" srcId="{000FFD5C-93E1-422A-A5AE-E3B3DE7E33AE}" destId="{FA1DBEC7-5841-4E55-8E9A-926A2A11F010}" srcOrd="2" destOrd="0" parTransId="{322C5BF2-4F2E-4FBA-A962-BAF12F783EF2}" sibTransId="{794BC949-F052-4ECF-AB01-5D19FF2D6B4C}"/>
    <dgm:cxn modelId="{D7D4CFBB-19F0-44CF-94DF-0A9D6E087B44}" srcId="{000FFD5C-93E1-422A-A5AE-E3B3DE7E33AE}" destId="{9B440DEB-09E5-445F-8B34-CFC3A48AF818}" srcOrd="1" destOrd="0" parTransId="{9978F177-A286-426F-978E-163458A591C7}" sibTransId="{D1C25C0E-6CCF-4223-8877-302BA90555CB}"/>
    <dgm:cxn modelId="{CA4608FD-92D9-47E1-8D70-6D9F07110C84}" type="presOf" srcId="{FA1DBEC7-5841-4E55-8E9A-926A2A11F010}" destId="{FFA60DBA-8733-427D-A0C4-7884D12BB537}" srcOrd="0" destOrd="0" presId="urn:microsoft.com/office/officeart/2018/2/layout/IconVerticalSolidList"/>
    <dgm:cxn modelId="{60EE9035-C98C-40F1-BAC9-5663921FED65}" type="presParOf" srcId="{9992A9A0-52AA-4EBD-B7D8-CA02E8399D17}" destId="{B08913F2-62DA-4F43-8402-A05CEC3B2DC1}" srcOrd="0" destOrd="0" presId="urn:microsoft.com/office/officeart/2018/2/layout/IconVerticalSolidList"/>
    <dgm:cxn modelId="{538706D4-5A50-4CA1-94D3-2DBE04B0B230}" type="presParOf" srcId="{B08913F2-62DA-4F43-8402-A05CEC3B2DC1}" destId="{EF863820-24E4-49A6-BA65-A34ED5FC8A4F}" srcOrd="0" destOrd="0" presId="urn:microsoft.com/office/officeart/2018/2/layout/IconVerticalSolidList"/>
    <dgm:cxn modelId="{E641BA32-2740-43DD-95D8-F3D4FBE256DA}" type="presParOf" srcId="{B08913F2-62DA-4F43-8402-A05CEC3B2DC1}" destId="{BA01EE56-8E22-4482-B28E-3D6EC5BF6211}" srcOrd="1" destOrd="0" presId="urn:microsoft.com/office/officeart/2018/2/layout/IconVerticalSolidList"/>
    <dgm:cxn modelId="{6BA90783-A1DB-4553-A507-B1B2228715E8}" type="presParOf" srcId="{B08913F2-62DA-4F43-8402-A05CEC3B2DC1}" destId="{85A6C962-0012-42D6-ABA1-B177402F129E}" srcOrd="2" destOrd="0" presId="urn:microsoft.com/office/officeart/2018/2/layout/IconVerticalSolidList"/>
    <dgm:cxn modelId="{995CD418-51B0-4EAF-96BE-0C210CDEA0D1}" type="presParOf" srcId="{B08913F2-62DA-4F43-8402-A05CEC3B2DC1}" destId="{92E7B16B-130B-4236-9115-4B476B95ED5E}" srcOrd="3" destOrd="0" presId="urn:microsoft.com/office/officeart/2018/2/layout/IconVerticalSolidList"/>
    <dgm:cxn modelId="{89B02BEA-ADC9-4A63-9194-1473774A2B18}" type="presParOf" srcId="{9992A9A0-52AA-4EBD-B7D8-CA02E8399D17}" destId="{599F6F67-DA5D-42E3-9463-FCE4A88ACF5B}" srcOrd="1" destOrd="0" presId="urn:microsoft.com/office/officeart/2018/2/layout/IconVerticalSolidList"/>
    <dgm:cxn modelId="{E1454718-504C-4A2B-8756-10CCDC58D194}" type="presParOf" srcId="{9992A9A0-52AA-4EBD-B7D8-CA02E8399D17}" destId="{093EA22C-BCA4-4E93-948C-5DE5B9CC9FA2}" srcOrd="2" destOrd="0" presId="urn:microsoft.com/office/officeart/2018/2/layout/IconVerticalSolidList"/>
    <dgm:cxn modelId="{5E3613AA-62E5-4185-AF8D-A1590E32DA1E}" type="presParOf" srcId="{093EA22C-BCA4-4E93-948C-5DE5B9CC9FA2}" destId="{95B27549-5BF4-4D55-A366-579F49D646AE}" srcOrd="0" destOrd="0" presId="urn:microsoft.com/office/officeart/2018/2/layout/IconVerticalSolidList"/>
    <dgm:cxn modelId="{B1E81426-8E6E-4ED3-B23A-9DCCCB20B621}" type="presParOf" srcId="{093EA22C-BCA4-4E93-948C-5DE5B9CC9FA2}" destId="{16242DA7-0ADB-456A-83B4-61EE49A5C9A7}" srcOrd="1" destOrd="0" presId="urn:microsoft.com/office/officeart/2018/2/layout/IconVerticalSolidList"/>
    <dgm:cxn modelId="{345D7E2C-8679-4B57-9AD8-CE88343184BB}" type="presParOf" srcId="{093EA22C-BCA4-4E93-948C-5DE5B9CC9FA2}" destId="{7F759E8A-BB8A-443D-878D-1139440A2A59}" srcOrd="2" destOrd="0" presId="urn:microsoft.com/office/officeart/2018/2/layout/IconVerticalSolidList"/>
    <dgm:cxn modelId="{40CAE408-4D8E-4E6E-8015-0CDF236B9BE9}" type="presParOf" srcId="{093EA22C-BCA4-4E93-948C-5DE5B9CC9FA2}" destId="{F627D004-0CD2-48F0-B4E6-8B0A56CAB61C}" srcOrd="3" destOrd="0" presId="urn:microsoft.com/office/officeart/2018/2/layout/IconVerticalSolidList"/>
    <dgm:cxn modelId="{C8919E57-4C04-4C19-8D0B-6EA651FFC75F}" type="presParOf" srcId="{9992A9A0-52AA-4EBD-B7D8-CA02E8399D17}" destId="{9B5C82BE-163B-4A9B-95A7-8672DB37F8ED}" srcOrd="3" destOrd="0" presId="urn:microsoft.com/office/officeart/2018/2/layout/IconVerticalSolidList"/>
    <dgm:cxn modelId="{9784A8C1-265E-46E9-AEB9-3BC756506F19}" type="presParOf" srcId="{9992A9A0-52AA-4EBD-B7D8-CA02E8399D17}" destId="{09910FF2-393B-4247-AFA5-6EF8FE9E9EE1}" srcOrd="4" destOrd="0" presId="urn:microsoft.com/office/officeart/2018/2/layout/IconVerticalSolidList"/>
    <dgm:cxn modelId="{30762B1A-7FEA-4777-AB8F-52F57F3F31CB}" type="presParOf" srcId="{09910FF2-393B-4247-AFA5-6EF8FE9E9EE1}" destId="{83409759-3608-4224-B25C-A6036BA9DAA6}" srcOrd="0" destOrd="0" presId="urn:microsoft.com/office/officeart/2018/2/layout/IconVerticalSolidList"/>
    <dgm:cxn modelId="{2AA2193A-1FDE-49F6-AEFC-36D4C234CA92}" type="presParOf" srcId="{09910FF2-393B-4247-AFA5-6EF8FE9E9EE1}" destId="{1FB6723A-FAF9-45FB-99CB-4FB7EB98B930}" srcOrd="1" destOrd="0" presId="urn:microsoft.com/office/officeart/2018/2/layout/IconVerticalSolidList"/>
    <dgm:cxn modelId="{2DAA7AF8-DF54-429A-B68B-CA53A0223E34}" type="presParOf" srcId="{09910FF2-393B-4247-AFA5-6EF8FE9E9EE1}" destId="{4D353D37-BFCA-45D4-9912-64AED74C94A4}" srcOrd="2" destOrd="0" presId="urn:microsoft.com/office/officeart/2018/2/layout/IconVerticalSolidList"/>
    <dgm:cxn modelId="{3C64BA82-6CE0-4BD0-97FA-738FA36B1E8A}" type="presParOf" srcId="{09910FF2-393B-4247-AFA5-6EF8FE9E9EE1}" destId="{FFA60DBA-8733-427D-A0C4-7884D12BB5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63820-24E4-49A6-BA65-A34ED5FC8A4F}">
      <dsp:nvSpPr>
        <dsp:cNvPr id="0" name=""/>
        <dsp:cNvSpPr/>
      </dsp:nvSpPr>
      <dsp:spPr>
        <a:xfrm>
          <a:off x="0" y="471"/>
          <a:ext cx="11723623" cy="11026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1EE56-8E22-4482-B28E-3D6EC5BF6211}">
      <dsp:nvSpPr>
        <dsp:cNvPr id="0" name=""/>
        <dsp:cNvSpPr/>
      </dsp:nvSpPr>
      <dsp:spPr>
        <a:xfrm>
          <a:off x="333564" y="248577"/>
          <a:ext cx="606481" cy="6064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7B16B-130B-4236-9115-4B476B95ED5E}">
      <dsp:nvSpPr>
        <dsp:cNvPr id="0" name=""/>
        <dsp:cNvSpPr/>
      </dsp:nvSpPr>
      <dsp:spPr>
        <a:xfrm>
          <a:off x="1273610" y="471"/>
          <a:ext cx="10450012" cy="1102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2" tIns="116702" rIns="116702" bIns="1167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Capitalize on Momentum (2019–2021):</a:t>
          </a:r>
          <a:br>
            <a:rPr lang="en-US" sz="1600" kern="1200" dirty="0"/>
          </a:br>
          <a:r>
            <a:rPr lang="en-US" sz="1600" kern="1200" dirty="0"/>
            <a:t>Leverage the recent growth surge to reinforce AMD’s brand positioning. Highlight innovation, product performance, and market success in campaigns to build further consumer trust and interest.</a:t>
          </a:r>
        </a:p>
      </dsp:txBody>
      <dsp:txXfrm>
        <a:off x="1273610" y="471"/>
        <a:ext cx="10450012" cy="1102693"/>
      </dsp:txXfrm>
    </dsp:sp>
    <dsp:sp modelId="{95B27549-5BF4-4D55-A366-579F49D646AE}">
      <dsp:nvSpPr>
        <dsp:cNvPr id="0" name=""/>
        <dsp:cNvSpPr/>
      </dsp:nvSpPr>
      <dsp:spPr>
        <a:xfrm>
          <a:off x="0" y="1378837"/>
          <a:ext cx="11723623" cy="11026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42DA7-0ADB-456A-83B4-61EE49A5C9A7}">
      <dsp:nvSpPr>
        <dsp:cNvPr id="0" name=""/>
        <dsp:cNvSpPr/>
      </dsp:nvSpPr>
      <dsp:spPr>
        <a:xfrm>
          <a:off x="333564" y="1626943"/>
          <a:ext cx="606481" cy="6064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7D004-0CD2-48F0-B4E6-8B0A56CAB61C}">
      <dsp:nvSpPr>
        <dsp:cNvPr id="0" name=""/>
        <dsp:cNvSpPr/>
      </dsp:nvSpPr>
      <dsp:spPr>
        <a:xfrm>
          <a:off x="1273610" y="1378837"/>
          <a:ext cx="10450012" cy="1102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2" tIns="116702" rIns="116702" bIns="1167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Invest More in Advertising &amp; Promotions:</a:t>
          </a:r>
          <a:br>
            <a:rPr lang="en-US" sz="1600" kern="1200"/>
          </a:br>
          <a:r>
            <a:rPr lang="en-US" sz="1600" kern="1200"/>
            <a:t>With increased visibility and rising sales, now is a great time to expand marketing efforts across digital and global platforms to sustain momentum and reach untapped audiences.</a:t>
          </a:r>
        </a:p>
      </dsp:txBody>
      <dsp:txXfrm>
        <a:off x="1273610" y="1378837"/>
        <a:ext cx="10450012" cy="1102693"/>
      </dsp:txXfrm>
    </dsp:sp>
    <dsp:sp modelId="{83409759-3608-4224-B25C-A6036BA9DAA6}">
      <dsp:nvSpPr>
        <dsp:cNvPr id="0" name=""/>
        <dsp:cNvSpPr/>
      </dsp:nvSpPr>
      <dsp:spPr>
        <a:xfrm>
          <a:off x="0" y="2757204"/>
          <a:ext cx="11723623" cy="11026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6723A-FAF9-45FB-99CB-4FB7EB98B930}">
      <dsp:nvSpPr>
        <dsp:cNvPr id="0" name=""/>
        <dsp:cNvSpPr/>
      </dsp:nvSpPr>
      <dsp:spPr>
        <a:xfrm>
          <a:off x="333564" y="3005310"/>
          <a:ext cx="606481" cy="6064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60DBA-8733-427D-A0C4-7884D12BB537}">
      <dsp:nvSpPr>
        <dsp:cNvPr id="0" name=""/>
        <dsp:cNvSpPr/>
      </dsp:nvSpPr>
      <dsp:spPr>
        <a:xfrm>
          <a:off x="1273610" y="2757204"/>
          <a:ext cx="10450012" cy="1102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2" tIns="116702" rIns="116702" bIns="1167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Target Competitive Segments:</a:t>
          </a:r>
          <a:br>
            <a:rPr lang="en-US" sz="1600" kern="1200"/>
          </a:br>
          <a:r>
            <a:rPr lang="en-US" sz="1600" kern="1200"/>
            <a:t>Focus marketing efforts on sectors where AMD has shown strong growth—such as gaming, data centers, and laptops. Use performance benchmarks and comparisons with competitors (e.g., Intel, Nvidia) to attract tech-savvy consumers.</a:t>
          </a:r>
        </a:p>
      </dsp:txBody>
      <dsp:txXfrm>
        <a:off x="1273610" y="2757204"/>
        <a:ext cx="10450012" cy="11026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63820-24E4-49A6-BA65-A34ED5FC8A4F}">
      <dsp:nvSpPr>
        <dsp:cNvPr id="0" name=""/>
        <dsp:cNvSpPr/>
      </dsp:nvSpPr>
      <dsp:spPr>
        <a:xfrm>
          <a:off x="0" y="471"/>
          <a:ext cx="11723623" cy="11026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1EE56-8E22-4482-B28E-3D6EC5BF6211}">
      <dsp:nvSpPr>
        <dsp:cNvPr id="0" name=""/>
        <dsp:cNvSpPr/>
      </dsp:nvSpPr>
      <dsp:spPr>
        <a:xfrm>
          <a:off x="333564" y="248577"/>
          <a:ext cx="606481" cy="6064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E7B16B-130B-4236-9115-4B476B95ED5E}">
      <dsp:nvSpPr>
        <dsp:cNvPr id="0" name=""/>
        <dsp:cNvSpPr/>
      </dsp:nvSpPr>
      <dsp:spPr>
        <a:xfrm>
          <a:off x="1273610" y="471"/>
          <a:ext cx="10450012" cy="1102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2" tIns="116702" rIns="116702" bIns="1167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Capitalize on Momentum (2019–2021):</a:t>
          </a:r>
          <a:br>
            <a:rPr lang="en-US" sz="1600" kern="1200" dirty="0"/>
          </a:br>
          <a:r>
            <a:rPr lang="en-US" sz="1600" kern="1200" dirty="0"/>
            <a:t>Leverage the recent growth surge to reinforce AMD’s brand positioning. Highlight innovation, product performance, and market success in campaigns to build further consumer trust and interest.</a:t>
          </a:r>
        </a:p>
      </dsp:txBody>
      <dsp:txXfrm>
        <a:off x="1273610" y="471"/>
        <a:ext cx="10450012" cy="1102693"/>
      </dsp:txXfrm>
    </dsp:sp>
    <dsp:sp modelId="{95B27549-5BF4-4D55-A366-579F49D646AE}">
      <dsp:nvSpPr>
        <dsp:cNvPr id="0" name=""/>
        <dsp:cNvSpPr/>
      </dsp:nvSpPr>
      <dsp:spPr>
        <a:xfrm>
          <a:off x="0" y="1378837"/>
          <a:ext cx="11723623" cy="11026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42DA7-0ADB-456A-83B4-61EE49A5C9A7}">
      <dsp:nvSpPr>
        <dsp:cNvPr id="0" name=""/>
        <dsp:cNvSpPr/>
      </dsp:nvSpPr>
      <dsp:spPr>
        <a:xfrm>
          <a:off x="333564" y="1626943"/>
          <a:ext cx="606481" cy="6064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7D004-0CD2-48F0-B4E6-8B0A56CAB61C}">
      <dsp:nvSpPr>
        <dsp:cNvPr id="0" name=""/>
        <dsp:cNvSpPr/>
      </dsp:nvSpPr>
      <dsp:spPr>
        <a:xfrm>
          <a:off x="1273610" y="1378837"/>
          <a:ext cx="10450012" cy="1102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2" tIns="116702" rIns="116702" bIns="1167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Invest More in Advertising &amp; Promotions:</a:t>
          </a:r>
          <a:br>
            <a:rPr lang="en-US" sz="1600" kern="1200"/>
          </a:br>
          <a:r>
            <a:rPr lang="en-US" sz="1600" kern="1200"/>
            <a:t>With increased visibility and rising sales, now is a great time to expand marketing efforts across digital and global platforms to sustain momentum and reach untapped audiences.</a:t>
          </a:r>
        </a:p>
      </dsp:txBody>
      <dsp:txXfrm>
        <a:off x="1273610" y="1378837"/>
        <a:ext cx="10450012" cy="1102693"/>
      </dsp:txXfrm>
    </dsp:sp>
    <dsp:sp modelId="{83409759-3608-4224-B25C-A6036BA9DAA6}">
      <dsp:nvSpPr>
        <dsp:cNvPr id="0" name=""/>
        <dsp:cNvSpPr/>
      </dsp:nvSpPr>
      <dsp:spPr>
        <a:xfrm>
          <a:off x="0" y="2757204"/>
          <a:ext cx="11723623" cy="11026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6723A-FAF9-45FB-99CB-4FB7EB98B930}">
      <dsp:nvSpPr>
        <dsp:cNvPr id="0" name=""/>
        <dsp:cNvSpPr/>
      </dsp:nvSpPr>
      <dsp:spPr>
        <a:xfrm>
          <a:off x="333564" y="3005310"/>
          <a:ext cx="606481" cy="6064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60DBA-8733-427D-A0C4-7884D12BB537}">
      <dsp:nvSpPr>
        <dsp:cNvPr id="0" name=""/>
        <dsp:cNvSpPr/>
      </dsp:nvSpPr>
      <dsp:spPr>
        <a:xfrm>
          <a:off x="1273610" y="2757204"/>
          <a:ext cx="10450012" cy="1102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702" tIns="116702" rIns="116702" bIns="11670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Target Competitive Segments:</a:t>
          </a:r>
          <a:br>
            <a:rPr lang="en-US" sz="1600" kern="1200"/>
          </a:br>
          <a:r>
            <a:rPr lang="en-US" sz="1600" kern="1200"/>
            <a:t>Focus marketing efforts on sectors where AMD has shown strong growth—such as gaming, data centers, and laptops. Use performance benchmarks and comparisons with competitors (e.g., Intel, Nvidia) to attract tech-savvy consumers.</a:t>
          </a:r>
        </a:p>
      </dsp:txBody>
      <dsp:txXfrm>
        <a:off x="1273610" y="2757204"/>
        <a:ext cx="10450012" cy="1102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0.77328</cdr:x>
      <cdr:y>0.05618</cdr:y>
    </cdr:from>
    <cdr:to>
      <cdr:x>0.90143</cdr:x>
      <cdr:y>0.76404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D06325C4-CBC9-BC00-9A31-DB9D316C6CA0}"/>
            </a:ext>
          </a:extLst>
        </cdr:cNvPr>
        <cdr:cNvSpPr/>
      </cdr:nvSpPr>
      <cdr:spPr>
        <a:xfrm xmlns:a="http://schemas.openxmlformats.org/drawingml/2006/main">
          <a:off x="5977690" y="190500"/>
          <a:ext cx="990600" cy="2400300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>
            <a:alpha val="28085"/>
          </a:srgbClr>
        </a:solidFill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 dirty="0">
            <a:solidFill>
              <a:schemeClr val="bg1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0.77634</cdr:x>
      <cdr:y>0.10236</cdr:y>
    </cdr:from>
    <cdr:to>
      <cdr:x>0.90276</cdr:x>
      <cdr:y>0.86291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D06325C4-CBC9-BC00-9A31-DB9D316C6CA0}"/>
            </a:ext>
          </a:extLst>
        </cdr:cNvPr>
        <cdr:cNvSpPr/>
      </cdr:nvSpPr>
      <cdr:spPr>
        <a:xfrm xmlns:a="http://schemas.openxmlformats.org/drawingml/2006/main">
          <a:off x="6083300" y="330200"/>
          <a:ext cx="990600" cy="2453386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>
            <a:alpha val="24000"/>
          </a:srgbClr>
        </a:solidFill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6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chart" Target="../charts/chart22.xml"/><Relationship Id="rId10" Type="http://schemas.microsoft.com/office/2007/relationships/diagramDrawing" Target="../diagrams/drawing1.xml"/><Relationship Id="rId4" Type="http://schemas.openxmlformats.org/officeDocument/2006/relationships/image" Target="../media/image17.pn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4.jpeg"/><Relationship Id="rId10" Type="http://schemas.openxmlformats.org/officeDocument/2006/relationships/diagramLayout" Target="../diagrams/layout2.xml"/><Relationship Id="rId4" Type="http://schemas.openxmlformats.org/officeDocument/2006/relationships/image" Target="../media/image3.png"/><Relationship Id="rId9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chart" Target="../charts/chart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2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jpeg"/><Relationship Id="rId10" Type="http://schemas.openxmlformats.org/officeDocument/2006/relationships/chart" Target="../charts/chart34.xml"/><Relationship Id="rId4" Type="http://schemas.openxmlformats.org/officeDocument/2006/relationships/image" Target="../media/image3.png"/><Relationship Id="rId9" Type="http://schemas.openxmlformats.org/officeDocument/2006/relationships/chart" Target="../charts/char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4.jpeg"/><Relationship Id="rId7" Type="http://schemas.openxmlformats.org/officeDocument/2006/relationships/chart" Target="../charts/char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hart" Target="../charts/chart7.xml"/><Relationship Id="rId7" Type="http://schemas.openxmlformats.org/officeDocument/2006/relationships/chart" Target="../charts/chart1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chart" Target="../charts/chart21.xml"/><Relationship Id="rId4" Type="http://schemas.openxmlformats.org/officeDocument/2006/relationships/image" Target="../media/image11.png"/><Relationship Id="rId9" Type="http://schemas.openxmlformats.org/officeDocument/2006/relationships/chart" Target="../charts/char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D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300" y="4318000"/>
            <a:ext cx="61722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00" y="-304800"/>
            <a:ext cx="7175500" cy="5016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-304800"/>
            <a:ext cx="8978900" cy="11366500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D8D338F3-18A7-1659-71C5-145C36F27DE8}"/>
              </a:ext>
            </a:extLst>
          </p:cNvPr>
          <p:cNvSpPr txBox="1"/>
          <p:nvPr/>
        </p:nvSpPr>
        <p:spPr>
          <a:xfrm>
            <a:off x="952500" y="70485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Lexend ExtraLight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3533B086-2899-865F-37BD-FB6891A3E18D}"/>
              </a:ext>
            </a:extLst>
          </p:cNvPr>
          <p:cNvSpPr txBox="1"/>
          <p:nvPr/>
        </p:nvSpPr>
        <p:spPr>
          <a:xfrm>
            <a:off x="13206961" y="5580726"/>
            <a:ext cx="3225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Lexend Medium"/>
              </a:rPr>
              <a:t>Presented by</a:t>
            </a:r>
          </a:p>
        </p:txBody>
      </p:sp>
      <p:pic>
        <p:nvPicPr>
          <p:cNvPr id="1026" name="Picture 2" descr="UIS ranked the top public regional university in Illinois by U.S. News &amp;  World Report">
            <a:extLst>
              <a:ext uri="{FF2B5EF4-FFF2-40B4-BE49-F238E27FC236}">
                <a16:creationId xmlns:a16="http://schemas.microsoft.com/office/drawing/2014/main" id="{2484CC1D-C16D-CD60-D6C0-8374EA04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156" y="-647700"/>
            <a:ext cx="19196511" cy="1439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36233177-88D7-2F00-F820-E1A7994A7C5E}"/>
              </a:ext>
            </a:extLst>
          </p:cNvPr>
          <p:cNvSpPr txBox="1"/>
          <p:nvPr/>
        </p:nvSpPr>
        <p:spPr>
          <a:xfrm>
            <a:off x="1631431" y="6024302"/>
            <a:ext cx="105918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3900" spc="-400" dirty="0">
                <a:solidFill>
                  <a:srgbClr val="FFFFFF"/>
                </a:solidFill>
                <a:latin typeface="Lexend Bold"/>
              </a:rPr>
              <a:t>Titans</a:t>
            </a:r>
            <a:endParaRPr lang="en-US" sz="13900" b="0" i="0" u="none" strike="noStrike" spc="-400" dirty="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24" name="Picture 15">
            <a:extLst>
              <a:ext uri="{FF2B5EF4-FFF2-40B4-BE49-F238E27FC236}">
                <a16:creationId xmlns:a16="http://schemas.microsoft.com/office/drawing/2014/main" id="{53095052-185F-4907-7045-9B77FF3BD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57" y="6179878"/>
            <a:ext cx="3403600" cy="76200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85A29921-7737-F542-7AB6-431652F5C69E}"/>
              </a:ext>
            </a:extLst>
          </p:cNvPr>
          <p:cNvSpPr txBox="1"/>
          <p:nvPr/>
        </p:nvSpPr>
        <p:spPr>
          <a:xfrm>
            <a:off x="1346200" y="744912"/>
            <a:ext cx="2921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University of Illinois - Springfield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737BB33D-DC78-2F6E-07D8-BB117D2E63D7}"/>
              </a:ext>
            </a:extLst>
          </p:cNvPr>
          <p:cNvSpPr txBox="1"/>
          <p:nvPr/>
        </p:nvSpPr>
        <p:spPr>
          <a:xfrm>
            <a:off x="1491920" y="4156999"/>
            <a:ext cx="95758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2600" spc="-300" dirty="0">
                <a:solidFill>
                  <a:srgbClr val="FFFFFF"/>
                </a:solidFill>
                <a:latin typeface="Lexend Bold"/>
              </a:rPr>
              <a:t>Team </a:t>
            </a:r>
            <a:endParaRPr lang="en-US" sz="12600" b="0" i="0" u="none" strike="noStrike" spc="-300" dirty="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711200"/>
            <a:ext cx="266700" cy="26670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754830DB-675C-8A10-7F40-7F201FAF8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711200"/>
            <a:ext cx="266700" cy="2667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0E0143A8-DB13-C246-5C0B-A8E41062E981}"/>
              </a:ext>
            </a:extLst>
          </p:cNvPr>
          <p:cNvSpPr txBox="1"/>
          <p:nvPr/>
        </p:nvSpPr>
        <p:spPr>
          <a:xfrm>
            <a:off x="18104179" y="6818976"/>
            <a:ext cx="36449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Pavan</a:t>
            </a:r>
          </a:p>
          <a:p>
            <a:pPr lvl="0" algn="ctr">
              <a:lnSpc>
                <a:spcPct val="116199"/>
              </a:lnSpc>
            </a:pPr>
            <a:r>
              <a:rPr lang="en-US" sz="2200" dirty="0">
                <a:solidFill>
                  <a:srgbClr val="FFFFFF"/>
                </a:solidFill>
                <a:latin typeface="Lexend ExtraLight"/>
              </a:rPr>
              <a:t>&amp;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Aravind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41371" y="327683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3rd Annual UIS Analytics House Cup </a:t>
            </a:r>
          </a:p>
          <a:p>
            <a:pPr lvl="0" algn="ctr">
              <a:lnSpc>
                <a:spcPct val="116199"/>
              </a:lnSpc>
            </a:pPr>
            <a:r>
              <a:rPr lang="en-US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Competition</a:t>
            </a:r>
            <a:endParaRPr lang="en-US" sz="3200" b="1" i="0" u="none" strike="noStrike" dirty="0">
              <a:solidFill>
                <a:schemeClr val="bg1"/>
              </a:solidFill>
              <a:latin typeface="Lexend ExtraLigh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22F56F-905A-C9D7-F3C9-07D6C3C7C52C}"/>
              </a:ext>
            </a:extLst>
          </p:cNvPr>
          <p:cNvSpPr/>
          <p:nvPr/>
        </p:nvSpPr>
        <p:spPr>
          <a:xfrm>
            <a:off x="19196511" y="266700"/>
            <a:ext cx="2294710" cy="22034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F2934B-5FF3-5C7B-B240-3A19E511C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E834EEC-5099-056C-06EB-5AF8F8D4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6271644"/>
            <a:ext cx="6862548" cy="2814593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9D8AF73-CAFE-9C7A-42D8-AFF19202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1" y="3153156"/>
            <a:ext cx="6865597" cy="2815844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E57B4DF-8897-3624-3C8C-A4F6A8685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752" y="4211828"/>
            <a:ext cx="723900" cy="6985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6886854-3476-F372-D87C-882A1D4BE0F4}"/>
              </a:ext>
            </a:extLst>
          </p:cNvPr>
          <p:cNvSpPr txBox="1"/>
          <p:nvPr/>
        </p:nvSpPr>
        <p:spPr>
          <a:xfrm>
            <a:off x="952500" y="1169801"/>
            <a:ext cx="15252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Lexend SemiBold"/>
              </a:rPr>
              <a:t>How AMD’s advertising efficiency compares to peers in the semiconductor industry (SIC: 3674)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CEA2003-D672-C6EF-B022-79D24E481205}"/>
              </a:ext>
            </a:extLst>
          </p:cNvPr>
          <p:cNvSpPr txBox="1"/>
          <p:nvPr/>
        </p:nvSpPr>
        <p:spPr>
          <a:xfrm>
            <a:off x="2184400" y="3299207"/>
            <a:ext cx="45212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Lexend Medium"/>
              </a:rPr>
              <a:t>Trend in Advertising Expense: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2E2AB48-6DC0-70D6-9DF3-D82473C32646}"/>
              </a:ext>
            </a:extLst>
          </p:cNvPr>
          <p:cNvSpPr txBox="1"/>
          <p:nvPr/>
        </p:nvSpPr>
        <p:spPr>
          <a:xfrm>
            <a:off x="2184400" y="3760526"/>
            <a:ext cx="5130799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24499"/>
              </a:lnSpc>
            </a:pPr>
            <a:r>
              <a:rPr lang="en-US" b="0" i="0" dirty="0">
                <a:effectLst/>
                <a:latin typeface="inherit"/>
              </a:rPr>
              <a:t>Over the years, AMD's advertising expense has shown a gradual increase, with a notable rise starting around 2018. This suggests that AMD has been consistently investing more in advertising, possibly to enhance its brand visibility and capture a larger market share.</a:t>
            </a:r>
          </a:p>
          <a:p>
            <a:pPr lvl="0" algn="l">
              <a:lnSpc>
                <a:spcPct val="124499"/>
              </a:lnSpc>
            </a:pPr>
            <a:endParaRPr lang="en-US" sz="1800" b="0" i="0" u="none" strike="noStrike" dirty="0">
              <a:solidFill>
                <a:srgbClr val="FFFFFF"/>
              </a:solidFill>
              <a:latin typeface="Lexend Light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AFD435FA-6BFA-D5A2-070B-30BB8463A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752" y="7277100"/>
            <a:ext cx="723900" cy="698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38053DB2-0853-F3A5-3926-0BB7B7DA2F5D}"/>
              </a:ext>
            </a:extLst>
          </p:cNvPr>
          <p:cNvSpPr txBox="1"/>
          <p:nvPr/>
        </p:nvSpPr>
        <p:spPr>
          <a:xfrm>
            <a:off x="2167467" y="6533487"/>
            <a:ext cx="4902199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Lexend Medium"/>
              </a:rPr>
              <a:t>Correlation with Sales Growth: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92AE2AA-5DC7-A045-5A05-9C225E9C1969}"/>
              </a:ext>
            </a:extLst>
          </p:cNvPr>
          <p:cNvSpPr txBox="1"/>
          <p:nvPr/>
        </p:nvSpPr>
        <p:spPr>
          <a:xfrm>
            <a:off x="2184400" y="7002437"/>
            <a:ext cx="52832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Lexend Light"/>
              </a:rPr>
              <a:t>The graph indicates a strong correlation between AMD's increased advertising expenditure and its sales growth, especially evident after 2018. 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74F22904-05C7-CBA2-75FC-3F4AA8E979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8482147"/>
              </p:ext>
            </p:extLst>
          </p:nvPr>
        </p:nvGraphicFramePr>
        <p:xfrm>
          <a:off x="8591176" y="2781300"/>
          <a:ext cx="7614024" cy="615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3998BBE8-CF12-B625-7502-4BE0DC77432D}"/>
              </a:ext>
            </a:extLst>
          </p:cNvPr>
          <p:cNvSpPr txBox="1"/>
          <p:nvPr/>
        </p:nvSpPr>
        <p:spPr>
          <a:xfrm>
            <a:off x="2590800" y="9405989"/>
            <a:ext cx="1349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FFFFFF"/>
                </a:solidFill>
                <a:latin typeface="Lexend Light"/>
              </a:rPr>
              <a:t>This implies that AMD's advertising efforts have been effective in driving sales, leading to a significant increase in revenue.</a:t>
            </a:r>
            <a:endParaRPr lang="en-US" dirty="0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80EB96F0-4DA0-FA85-1EEF-F1887DEEB959}"/>
              </a:ext>
            </a:extLst>
          </p:cNvPr>
          <p:cNvSpPr txBox="1"/>
          <p:nvPr/>
        </p:nvSpPr>
        <p:spPr>
          <a:xfrm>
            <a:off x="-11887200" y="2254256"/>
            <a:ext cx="15099183" cy="194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0" i="0" u="none" strike="noStrik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customer satisfaction Index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320F13-262D-5D13-38FC-1A1E174A151D}"/>
              </a:ext>
            </a:extLst>
          </p:cNvPr>
          <p:cNvSpPr txBox="1"/>
          <p:nvPr/>
        </p:nvSpPr>
        <p:spPr>
          <a:xfrm>
            <a:off x="-15544800" y="6191547"/>
            <a:ext cx="8646985" cy="4689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The customer satisfaction index is directly proportional to sales growth </a:t>
            </a:r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r>
              <a:rPr lang="en-US" sz="3000" dirty="0"/>
              <a:t>– as customer satisfaction increases, customers are more likely to stay loyal to the company and recommend it to others, which drives higher sales.</a:t>
            </a:r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endParaRPr lang="en-US" sz="3000" dirty="0"/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endParaRPr lang="en-US" sz="3000" dirty="0"/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r>
              <a:rPr lang="en-US" sz="3000" dirty="0"/>
              <a:t> </a:t>
            </a:r>
          </a:p>
        </p:txBody>
      </p:sp>
      <p:graphicFrame>
        <p:nvGraphicFramePr>
          <p:cNvPr id="34" name="TextBox 14">
            <a:extLst>
              <a:ext uri="{FF2B5EF4-FFF2-40B4-BE49-F238E27FC236}">
                <a16:creationId xmlns:a16="http://schemas.microsoft.com/office/drawing/2014/main" id="{4BFB4797-E660-E54E-2744-2E41FD1A5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3854503"/>
              </p:ext>
            </p:extLst>
          </p:nvPr>
        </p:nvGraphicFramePr>
        <p:xfrm>
          <a:off x="-12214614" y="4932935"/>
          <a:ext cx="11723623" cy="3860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63269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599D8-4117-2775-1824-D1C4A60B9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5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6" y="0"/>
            <a:ext cx="18283424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6" name="Group 1125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72" y="0"/>
            <a:ext cx="18283423" cy="10287000"/>
            <a:chOff x="-2848" y="0"/>
            <a:chExt cx="12188949" cy="6858000"/>
          </a:xfrm>
        </p:grpSpPr>
        <p:sp>
          <p:nvSpPr>
            <p:cNvPr id="1127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6918" y="897388"/>
            <a:ext cx="16334163" cy="8521113"/>
            <a:chOff x="651279" y="598259"/>
            <a:chExt cx="10889442" cy="5680742"/>
          </a:xfrm>
        </p:grpSpPr>
        <p:sp>
          <p:nvSpPr>
            <p:cNvPr id="1130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6" y="0"/>
            <a:ext cx="18283434" cy="10287003"/>
            <a:chOff x="0" y="0"/>
            <a:chExt cx="12188952" cy="6858000"/>
          </a:xfrm>
        </p:grpSpPr>
        <p:sp>
          <p:nvSpPr>
            <p:cNvPr id="1133" name="Freeform: Shape 109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4" name="Freeform: Shape 109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5" name="Freeform: Shape 109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6" name="Freeform: Shape 109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7" name="Freeform: Shape 109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8" name="Freeform: Shape 109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39" name="Freeform: Shape 109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4DB3500-EB88-12F5-E22B-16ECB40D9DA8}"/>
              </a:ext>
            </a:extLst>
          </p:cNvPr>
          <p:cNvSpPr txBox="1"/>
          <p:nvPr/>
        </p:nvSpPr>
        <p:spPr>
          <a:xfrm>
            <a:off x="1401630" y="-460826"/>
            <a:ext cx="13829681" cy="3530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/>
              <a:t>What are the recommendations to the marketing team? </a:t>
            </a:r>
            <a:endParaRPr lang="en-US" sz="5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7371CF83-928E-4F6D-28B3-9B27030911F5}"/>
              </a:ext>
            </a:extLst>
          </p:cNvPr>
          <p:cNvSpPr txBox="1"/>
          <p:nvPr/>
        </p:nvSpPr>
        <p:spPr>
          <a:xfrm>
            <a:off x="952500" y="70485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Lexend ExtraLight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250BA203-3CE3-F430-A386-6FD0F2D0F8B2}"/>
              </a:ext>
            </a:extLst>
          </p:cNvPr>
          <p:cNvSpPr txBox="1"/>
          <p:nvPr/>
        </p:nvSpPr>
        <p:spPr>
          <a:xfrm>
            <a:off x="7159649" y="910496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Lexend ExtraLigh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D3B275-AFB2-3DB8-6A4D-95209084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0" y="4412326"/>
            <a:ext cx="6172200" cy="6172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527B5AC-F3B7-5951-F562-A5F09A47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244" y="615950"/>
            <a:ext cx="7175500" cy="5016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EE72E49-0274-D997-1482-F81E9904E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9129742"/>
            <a:ext cx="8978900" cy="11366500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8726CE1F-7C53-A73C-511F-26021DF53190}"/>
              </a:ext>
            </a:extLst>
          </p:cNvPr>
          <p:cNvSpPr txBox="1"/>
          <p:nvPr/>
        </p:nvSpPr>
        <p:spPr>
          <a:xfrm>
            <a:off x="21411984" y="5632450"/>
            <a:ext cx="3225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FFFFFF"/>
                </a:solidFill>
                <a:latin typeface="Lexend Medium"/>
              </a:rPr>
              <a:t>Presented by</a:t>
            </a:r>
            <a:endParaRPr lang="en-US" sz="2500" b="0" i="0" u="none" strike="noStrike">
              <a:solidFill>
                <a:srgbClr val="FFFFFF"/>
              </a:solidFill>
              <a:latin typeface="Lexend Medium"/>
            </a:endParaRPr>
          </a:p>
        </p:txBody>
      </p:sp>
      <p:pic>
        <p:nvPicPr>
          <p:cNvPr id="1026" name="Picture 2" descr="UIS ranked the top public regional university in Illinois by U.S. News &amp;  World Report">
            <a:extLst>
              <a:ext uri="{FF2B5EF4-FFF2-40B4-BE49-F238E27FC236}">
                <a16:creationId xmlns:a16="http://schemas.microsoft.com/office/drawing/2014/main" id="{15683F5C-1E4F-086F-50AD-66A45B9DC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24" y="-18475939"/>
            <a:ext cx="18974129" cy="142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AE5AF5C0-DED3-44E0-D4D8-8B08DF6F7EAD}"/>
              </a:ext>
            </a:extLst>
          </p:cNvPr>
          <p:cNvSpPr txBox="1"/>
          <p:nvPr/>
        </p:nvSpPr>
        <p:spPr>
          <a:xfrm>
            <a:off x="-15037344" y="7551783"/>
            <a:ext cx="105918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spcAft>
                <a:spcPts val="600"/>
              </a:spcAft>
            </a:pPr>
            <a:r>
              <a:rPr lang="en-US" sz="13900" spc="-400" dirty="0">
                <a:solidFill>
                  <a:srgbClr val="FFFFFF"/>
                </a:solidFill>
                <a:latin typeface="Lexend Bold"/>
              </a:rPr>
              <a:t>Titans</a:t>
            </a:r>
            <a:endParaRPr lang="en-US" sz="13900" b="0" i="0" u="none" strike="noStrike" spc="-40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24" name="Picture 15">
            <a:extLst>
              <a:ext uri="{FF2B5EF4-FFF2-40B4-BE49-F238E27FC236}">
                <a16:creationId xmlns:a16="http://schemas.microsoft.com/office/drawing/2014/main" id="{AFE741F9-A98A-E2BA-5583-A7C58512D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62600" y="3247795"/>
            <a:ext cx="3403600" cy="76200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A6A28149-9A2A-8E69-B6A9-C777AD74FA04}"/>
              </a:ext>
            </a:extLst>
          </p:cNvPr>
          <p:cNvSpPr txBox="1"/>
          <p:nvPr/>
        </p:nvSpPr>
        <p:spPr>
          <a:xfrm>
            <a:off x="-2516924" y="-1562100"/>
            <a:ext cx="2921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  <a:spcAft>
                <a:spcPts val="600"/>
              </a:spcAft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University of Illinois - Springfield</a:t>
            </a:r>
            <a:endParaRPr lang="en-US" sz="1300" b="0" i="0" u="none" strike="noStrike">
              <a:solidFill>
                <a:srgbClr val="FFFFFF"/>
              </a:solidFill>
              <a:latin typeface="Lexend Regular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6B4562CC-4CB2-845D-1B39-47423993049A}"/>
              </a:ext>
            </a:extLst>
          </p:cNvPr>
          <p:cNvSpPr txBox="1"/>
          <p:nvPr/>
        </p:nvSpPr>
        <p:spPr>
          <a:xfrm>
            <a:off x="-15913100" y="2128058"/>
            <a:ext cx="95758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spcAft>
                <a:spcPts val="600"/>
              </a:spcAft>
            </a:pPr>
            <a:r>
              <a:rPr lang="en-US" sz="12600" spc="-300" dirty="0">
                <a:solidFill>
                  <a:srgbClr val="FFFFFF"/>
                </a:solidFill>
                <a:latin typeface="Lexend Bold"/>
              </a:rPr>
              <a:t>Team </a:t>
            </a:r>
            <a:endParaRPr lang="en-US" sz="12600" b="0" i="0" u="none" strike="noStrike" spc="-30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3AC1DAA-9A13-5BEA-BFED-2C7260C9C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90600" y="877113"/>
            <a:ext cx="266700" cy="26670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18912794-7A5C-1CEA-BBA9-0D6F3DA59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90600" y="877113"/>
            <a:ext cx="266700" cy="2667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75F0B499-401A-9B85-40C4-E9A2D4C41272}"/>
              </a:ext>
            </a:extLst>
          </p:cNvPr>
          <p:cNvSpPr txBox="1"/>
          <p:nvPr/>
        </p:nvSpPr>
        <p:spPr>
          <a:xfrm>
            <a:off x="18620114" y="7158083"/>
            <a:ext cx="36449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spcAft>
                <a:spcPts val="600"/>
              </a:spcAft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Pavan</a:t>
            </a:r>
            <a:endParaRPr lang="en-US" sz="2200" b="0" i="0" u="none" strike="noStrike">
              <a:solidFill>
                <a:srgbClr val="FFFFFF"/>
              </a:solidFill>
              <a:latin typeface="Lexend ExtraLight"/>
            </a:endParaRPr>
          </a:p>
          <a:p>
            <a:pPr lvl="0" algn="ctr">
              <a:lnSpc>
                <a:spcPct val="116199"/>
              </a:lnSpc>
              <a:spcAft>
                <a:spcPts val="600"/>
              </a:spcAft>
            </a:pPr>
            <a:r>
              <a:rPr lang="en-US" sz="2200" dirty="0">
                <a:solidFill>
                  <a:srgbClr val="FFFFFF"/>
                </a:solidFill>
                <a:latin typeface="Lexend ExtraLight"/>
              </a:rPr>
              <a:t>&amp;</a:t>
            </a:r>
            <a:endParaRPr lang="en-US" sz="2200">
              <a:solidFill>
                <a:srgbClr val="FFFFFF"/>
              </a:solidFill>
              <a:latin typeface="Lexend ExtraLight"/>
            </a:endParaRPr>
          </a:p>
          <a:p>
            <a:pPr lvl="0" algn="ctr">
              <a:lnSpc>
                <a:spcPct val="116199"/>
              </a:lnSpc>
              <a:spcAft>
                <a:spcPts val="600"/>
              </a:spcAft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Aravind</a:t>
            </a:r>
            <a:endParaRPr lang="en-US" sz="2200" b="0" i="0" u="none" strike="noStrike">
              <a:solidFill>
                <a:srgbClr val="FFFFFF"/>
              </a:solidFill>
              <a:latin typeface="Lexend Extra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4493949-BC52-5E8D-EA87-CD644D284098}"/>
              </a:ext>
            </a:extLst>
          </p:cNvPr>
          <p:cNvSpPr txBox="1"/>
          <p:nvPr/>
        </p:nvSpPr>
        <p:spPr>
          <a:xfrm>
            <a:off x="21134714" y="11163300"/>
            <a:ext cx="11303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  <a:spcAft>
                <a:spcPts val="600"/>
              </a:spcAft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Page 01</a:t>
            </a:r>
            <a:endParaRPr lang="en-US" sz="1300" b="0" i="0" u="none" strike="noStrike">
              <a:solidFill>
                <a:srgbClr val="FFFFFF"/>
              </a:solidFill>
              <a:latin typeface="Lexend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118F40CA-A769-3436-D5C0-0C59C1CB66B8}"/>
              </a:ext>
            </a:extLst>
          </p:cNvPr>
          <p:cNvSpPr txBox="1"/>
          <p:nvPr/>
        </p:nvSpPr>
        <p:spPr>
          <a:xfrm>
            <a:off x="-8483600" y="166497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3rd Annual UIS Analytics House Cup Competition</a:t>
            </a:r>
            <a:endParaRPr lang="en-US" sz="2800" b="0" i="0" u="none" strike="noStrike">
              <a:solidFill>
                <a:schemeClr val="bg1"/>
              </a:solidFill>
              <a:latin typeface="Lexend Extra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36665CB-6079-5D8F-E2BF-7718E8B149F5}"/>
              </a:ext>
            </a:extLst>
          </p:cNvPr>
          <p:cNvSpPr txBox="1">
            <a:spLocks/>
          </p:cNvSpPr>
          <p:nvPr/>
        </p:nvSpPr>
        <p:spPr>
          <a:xfrm>
            <a:off x="-10281376" y="3276288"/>
            <a:ext cx="8275536" cy="23461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2) By using visual demonstration (e.g., table and/or graph), what are the advertising and R&amp;D expenditure trends over time for Radio and Television Broadcasting and Communication industry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BBF132-958F-1415-ECB8-F2CDBB0109E9}"/>
              </a:ext>
            </a:extLst>
          </p:cNvPr>
          <p:cNvSpPr txBox="1"/>
          <p:nvPr/>
        </p:nvSpPr>
        <p:spPr>
          <a:xfrm>
            <a:off x="19358406" y="-697429"/>
            <a:ext cx="7228332" cy="53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American Airlines Group Inc have highest liability among the listed companies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 first and second tallest bars indicate the two companies with the highest values, suggesting they have a very close values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yes, this should be a concern for </a:t>
            </a:r>
            <a:r>
              <a:rPr lang="en-US" dirty="0" err="1"/>
              <a:t>american</a:t>
            </a:r>
            <a:r>
              <a:rPr lang="en-US" dirty="0"/>
              <a:t> airlines group inc. here's why: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 liability means more debt: having the highest liabilities means the company owes a lot of money. this can be risky, especially if profits go down.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interest to pay: big debts come with big interest payments, which can reduce the company’s earnings.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close to other companies: the first and second tallest bars show that two companies have similar high values, but </a:t>
            </a:r>
            <a:r>
              <a:rPr lang="en-US" dirty="0" err="1"/>
              <a:t>american</a:t>
            </a:r>
            <a:r>
              <a:rPr lang="en-US" dirty="0"/>
              <a:t> airlines is still at the top, which is not a good sign.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airline industry is risky: airlines already face many challenges like fuel prices, staff costs, and travel demand. high debt makes it harder to handle these problems.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FF853AA-9A98-DBD4-9474-186C9AD14DBD}"/>
              </a:ext>
            </a:extLst>
          </p:cNvPr>
          <p:cNvGraphicFramePr>
            <a:graphicFrameLocks/>
          </p:cNvGraphicFramePr>
          <p:nvPr/>
        </p:nvGraphicFramePr>
        <p:xfrm>
          <a:off x="-11097141" y="-7104887"/>
          <a:ext cx="8188452" cy="836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40" name="TextBox 14">
            <a:extLst>
              <a:ext uri="{FF2B5EF4-FFF2-40B4-BE49-F238E27FC236}">
                <a16:creationId xmlns:a16="http://schemas.microsoft.com/office/drawing/2014/main" id="{48009BD5-40B4-62EF-F190-F9AC1A2D0227}"/>
              </a:ext>
            </a:extLst>
          </p:cNvPr>
          <p:cNvGraphicFramePr/>
          <p:nvPr/>
        </p:nvGraphicFramePr>
        <p:xfrm>
          <a:off x="1491802" y="3786825"/>
          <a:ext cx="11723623" cy="3860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74E671-A861-F0C7-EFD6-BEF221836096}"/>
              </a:ext>
            </a:extLst>
          </p:cNvPr>
          <p:cNvSpPr txBox="1"/>
          <p:nvPr/>
        </p:nvSpPr>
        <p:spPr>
          <a:xfrm>
            <a:off x="-10135038" y="7119983"/>
            <a:ext cx="8646985" cy="4689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The customer satisfaction index is directly proportional to sales growth </a:t>
            </a:r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r>
              <a:rPr lang="en-US" sz="3000" dirty="0"/>
              <a:t>– as customer satisfaction increases, customers are more likely to stay loyal to the company and recommend it to others, which drives higher sales.</a:t>
            </a:r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endParaRPr lang="en-US" sz="3000" dirty="0"/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endParaRPr lang="en-US" sz="3000" dirty="0"/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r>
              <a:rPr lang="en-US" sz="3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340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90493" y="580395"/>
            <a:ext cx="15099183" cy="194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0" i="0" u="none" strike="noStrike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customer satisfaction Index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3" y="2998267"/>
            <a:ext cx="17181892" cy="117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04618"/>
            <a:ext cx="17075043" cy="64019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27F019-B0C3-CB52-03CF-003D04B76508}"/>
              </a:ext>
            </a:extLst>
          </p:cNvPr>
          <p:cNvSpPr txBox="1"/>
          <p:nvPr/>
        </p:nvSpPr>
        <p:spPr>
          <a:xfrm>
            <a:off x="1190491" y="3469588"/>
            <a:ext cx="8646985" cy="4689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The customer satisfaction index is directly proportional to sales growth </a:t>
            </a:r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r>
              <a:rPr lang="en-US" sz="3000" dirty="0"/>
              <a:t>– as customer satisfaction increases, customers are more likely to stay loyal to the company and recommend it to others, which drives higher sales.</a:t>
            </a:r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endParaRPr lang="en-US" sz="3000" dirty="0"/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endParaRPr lang="en-US" sz="3000" dirty="0"/>
          </a:p>
          <a:p>
            <a:pPr marL="685800" lvl="2">
              <a:lnSpc>
                <a:spcPct val="150000"/>
              </a:lnSpc>
              <a:spcAft>
                <a:spcPts val="600"/>
              </a:spcAft>
            </a:pPr>
            <a:r>
              <a:rPr lang="en-US" sz="3000" dirty="0"/>
              <a:t> </a:t>
            </a:r>
          </a:p>
        </p:txBody>
      </p:sp>
      <p:pic>
        <p:nvPicPr>
          <p:cNvPr id="51" name="Graphic 50" descr="CRM Customer Insights App">
            <a:extLst>
              <a:ext uri="{FF2B5EF4-FFF2-40B4-BE49-F238E27FC236}">
                <a16:creationId xmlns:a16="http://schemas.microsoft.com/office/drawing/2014/main" id="{41865376-F68A-A2FB-586F-D2A1C7076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4322" y="3726382"/>
            <a:ext cx="5571366" cy="557136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842060" y="3469541"/>
            <a:ext cx="1172550" cy="22857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EEACFF-FF89-EAC9-DD95-1FC4BE55C011}"/>
              </a:ext>
            </a:extLst>
          </p:cNvPr>
          <p:cNvSpPr txBox="1"/>
          <p:nvPr/>
        </p:nvSpPr>
        <p:spPr>
          <a:xfrm>
            <a:off x="1212957" y="6320490"/>
            <a:ext cx="891540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Investment in Research supports this by helping the company improve products, services, and overall user experience.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 Together, high customer satisfaction and ongoing innovation lead to long-term sales growth.</a:t>
            </a: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E894A30D-B479-D859-2320-ECD7AB4784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1700284"/>
              </p:ext>
            </p:extLst>
          </p:nvPr>
        </p:nvGraphicFramePr>
        <p:xfrm>
          <a:off x="281884" y="-5645738"/>
          <a:ext cx="8458200" cy="4807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078DA9EF-FEA4-BD4E-E220-F594687193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815372"/>
              </p:ext>
            </p:extLst>
          </p:nvPr>
        </p:nvGraphicFramePr>
        <p:xfrm>
          <a:off x="20726400" y="-614815"/>
          <a:ext cx="7619999" cy="4784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10E7FD6-AE28-BA80-EEE1-6420895C38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777820"/>
              </p:ext>
            </p:extLst>
          </p:nvPr>
        </p:nvGraphicFramePr>
        <p:xfrm>
          <a:off x="457200" y="1540437"/>
          <a:ext cx="8458200" cy="4807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F7ADEBBB-6ADB-CFC1-90D5-9110E3C92A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481145"/>
              </p:ext>
            </p:extLst>
          </p:nvPr>
        </p:nvGraphicFramePr>
        <p:xfrm>
          <a:off x="9372601" y="1714500"/>
          <a:ext cx="7619999" cy="47849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Box 9">
            <a:extLst>
              <a:ext uri="{FF2B5EF4-FFF2-40B4-BE49-F238E27FC236}">
                <a16:creationId xmlns:a16="http://schemas.microsoft.com/office/drawing/2014/main" id="{D5C2D4D6-4668-6442-5DDC-E46F5B261514}"/>
              </a:ext>
            </a:extLst>
          </p:cNvPr>
          <p:cNvSpPr txBox="1"/>
          <p:nvPr/>
        </p:nvSpPr>
        <p:spPr>
          <a:xfrm>
            <a:off x="997974" y="6684685"/>
            <a:ext cx="688848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latin typeface="Lexend Light"/>
              </a:rPr>
              <a:t>Apple leads with 17.14% sales Growth every year.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latin typeface="Lexend Light"/>
              </a:rPr>
              <a:t>We can observe a consistent upward trend in sales across all companies over the years, which indicates a steady growth in revenue. This consistent increase suggests that the companies are effectively meeting the demands of the market and expanding their customer base.</a:t>
            </a:r>
            <a:endParaRPr lang="en-US" dirty="0">
              <a:solidFill>
                <a:srgbClr val="595959"/>
              </a:solidFill>
              <a:latin typeface="Lexend Light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latin typeface="Lexend Light"/>
              </a:rPr>
              <a:t>Satisfied customers lead to increased sales and business expansion.</a:t>
            </a:r>
          </a:p>
          <a:p>
            <a:pPr lvl="0" algn="l">
              <a:lnSpc>
                <a:spcPct val="124499"/>
              </a:lnSpc>
            </a:pPr>
            <a:endParaRPr lang="en-US" sz="1800" b="0" i="0" u="none" strike="noStrike" dirty="0">
              <a:solidFill>
                <a:srgbClr val="595959"/>
              </a:solidFill>
              <a:latin typeface="Lexend Light"/>
            </a:endParaRPr>
          </a:p>
          <a:p>
            <a:pPr lvl="0" algn="l">
              <a:lnSpc>
                <a:spcPct val="124499"/>
              </a:lnSpc>
            </a:pPr>
            <a:endParaRPr lang="en-US" sz="1800" b="0" i="0" u="none" strike="noStrike" dirty="0">
              <a:solidFill>
                <a:srgbClr val="595959"/>
              </a:solidFill>
              <a:latin typeface="Lexend Light"/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790F163B-8DB6-4BFA-BC31-7EFB549B1324}"/>
              </a:ext>
            </a:extLst>
          </p:cNvPr>
          <p:cNvSpPr txBox="1"/>
          <p:nvPr/>
        </p:nvSpPr>
        <p:spPr>
          <a:xfrm>
            <a:off x="9144000" y="6358567"/>
            <a:ext cx="688848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en-US" sz="1800" b="0" i="0" u="none" strike="noStrike" dirty="0">
              <a:solidFill>
                <a:srgbClr val="595959"/>
              </a:solidFill>
              <a:latin typeface="Lexend Light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97199B53-8BC4-87BA-3556-1093DF174B6A}"/>
              </a:ext>
            </a:extLst>
          </p:cNvPr>
          <p:cNvSpPr txBox="1"/>
          <p:nvPr/>
        </p:nvSpPr>
        <p:spPr>
          <a:xfrm>
            <a:off x="9565478" y="6360829"/>
            <a:ext cx="688848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595959"/>
              </a:solidFill>
              <a:latin typeface="Lexend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latin typeface="Lexend Light"/>
              </a:rPr>
              <a:t>R&amp;D expenditure shows a positive trend, reflecting investment in innovation.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latin typeface="Lexend Light"/>
              </a:rPr>
              <a:t> Increased investment likely enhances customer satisfaction through improved products and services.</a:t>
            </a:r>
          </a:p>
          <a:p>
            <a:pPr lvl="0" algn="l">
              <a:lnSpc>
                <a:spcPct val="124499"/>
              </a:lnSpc>
            </a:pPr>
            <a:endParaRPr lang="en-US" sz="1800" b="0" i="0" u="none" strike="noStrike" dirty="0">
              <a:solidFill>
                <a:srgbClr val="595959"/>
              </a:solidFill>
              <a:latin typeface="Lexend Light"/>
            </a:endParaRPr>
          </a:p>
          <a:p>
            <a:pPr lvl="0" algn="l">
              <a:lnSpc>
                <a:spcPct val="124499"/>
              </a:lnSpc>
            </a:pPr>
            <a:endParaRPr lang="en-US" sz="1800" b="0" i="0" u="none" strike="noStrike" dirty="0">
              <a:solidFill>
                <a:srgbClr val="595959"/>
              </a:solidFill>
              <a:latin typeface="Lexend Light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93FF4AFC-89DA-7A35-1628-1EBB4CE072DE}"/>
              </a:ext>
            </a:extLst>
          </p:cNvPr>
          <p:cNvSpPr txBox="1"/>
          <p:nvPr/>
        </p:nvSpPr>
        <p:spPr>
          <a:xfrm>
            <a:off x="997974" y="703118"/>
            <a:ext cx="4064000" cy="3463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Sales Growth</a:t>
            </a:r>
            <a:endParaRPr lang="en-US" sz="1100" b="0" i="0" u="none" strike="noStrike" dirty="0">
              <a:solidFill>
                <a:srgbClr val="000000"/>
              </a:solidFill>
              <a:latin typeface="Lexend Medium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7CBAA0AA-2CCB-BA34-BCFF-256CA2876168}"/>
              </a:ext>
            </a:extLst>
          </p:cNvPr>
          <p:cNvSpPr txBox="1"/>
          <p:nvPr/>
        </p:nvSpPr>
        <p:spPr>
          <a:xfrm>
            <a:off x="10058400" y="703118"/>
            <a:ext cx="4064000" cy="3463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i="0" u="none" strike="noStrike" dirty="0">
                <a:solidFill>
                  <a:srgbClr val="000000"/>
                </a:solidFill>
                <a:latin typeface="Lexend Medium"/>
              </a:rPr>
              <a:t>R&amp;D Expense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E304163C-FC53-3B3C-3691-71484F8225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306436"/>
              </p:ext>
            </p:extLst>
          </p:nvPr>
        </p:nvGraphicFramePr>
        <p:xfrm>
          <a:off x="19964400" y="3019447"/>
          <a:ext cx="16991324" cy="667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516FE0-D5D8-0537-3375-0D1E421AD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3" y="0"/>
            <a:ext cx="18287997" cy="2363932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3284" cy="236319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1"/>
            <a:ext cx="18288002" cy="2361466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AB0F52-2A79-AC60-D815-9A9A35EAF1C1}"/>
              </a:ext>
            </a:extLst>
          </p:cNvPr>
          <p:cNvSpPr txBox="1"/>
          <p:nvPr/>
        </p:nvSpPr>
        <p:spPr>
          <a:xfrm>
            <a:off x="1597703" y="729226"/>
            <a:ext cx="10595582" cy="173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0" i="0" u="none" strike="noStrike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Sales Growth 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b="0" i="0" u="none" strike="noStrike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4E614C8-0495-BE49-C484-E34724EE2E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095538"/>
              </p:ext>
            </p:extLst>
          </p:nvPr>
        </p:nvGraphicFramePr>
        <p:xfrm>
          <a:off x="648337" y="2949439"/>
          <a:ext cx="16991324" cy="667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29428B7E-9B84-9875-7DBC-8B3B0191610E}"/>
              </a:ext>
            </a:extLst>
          </p:cNvPr>
          <p:cNvSpPr/>
          <p:nvPr/>
        </p:nvSpPr>
        <p:spPr>
          <a:xfrm rot="20549983">
            <a:off x="1566467" y="5227016"/>
            <a:ext cx="15433661" cy="131245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38685B-CE5C-F86A-7DCF-95AB1BD6A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78758" y="4459660"/>
            <a:ext cx="10720320" cy="6432192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B81B31-CE92-78EC-87B8-4A2F9CB12B89}"/>
              </a:ext>
            </a:extLst>
          </p:cNvPr>
          <p:cNvSpPr txBox="1"/>
          <p:nvPr/>
        </p:nvSpPr>
        <p:spPr>
          <a:xfrm>
            <a:off x="1069652" y="-1484307"/>
            <a:ext cx="10053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of the air transportation company is ranked highest on sales?</a:t>
            </a:r>
          </a:p>
        </p:txBody>
      </p:sp>
    </p:spTree>
    <p:extLst>
      <p:ext uri="{BB962C8B-B14F-4D97-AF65-F5344CB8AC3E}">
        <p14:creationId xmlns:p14="http://schemas.microsoft.com/office/powerpoint/2010/main" val="1551030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7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B3D390-B4F6-1B65-4545-49DE7BB8B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D0D809-F574-2235-6CD3-A56E9E8F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3" y="2886332"/>
            <a:ext cx="10720320" cy="6432192"/>
          </a:xfrm>
          <a:prstGeom prst="rect">
            <a:avLst/>
          </a:prstGeom>
          <a:ln>
            <a:noFill/>
          </a:ln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158D6C4-B064-9EEC-8B12-9B64BB5D2289}"/>
              </a:ext>
            </a:extLst>
          </p:cNvPr>
          <p:cNvSpPr txBox="1"/>
          <p:nvPr/>
        </p:nvSpPr>
        <p:spPr>
          <a:xfrm>
            <a:off x="12075746" y="-4381500"/>
            <a:ext cx="126365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spcAft>
                <a:spcPts val="600"/>
              </a:spcAft>
            </a:pPr>
            <a:r>
              <a:rPr lang="en-US" sz="7500" b="0" i="0" u="none" strike="noStrike" dirty="0">
                <a:solidFill>
                  <a:srgbClr val="FFFFFF"/>
                </a:solidFill>
                <a:latin typeface="Lexend SemiBold"/>
              </a:rPr>
              <a:t>Site Traffic Campaign</a:t>
            </a:r>
            <a:endParaRPr lang="en-US" sz="7500" b="0" i="0" u="none" strike="noStrike">
              <a:solidFill>
                <a:srgbClr val="FFFFFF"/>
              </a:solidFill>
              <a:latin typeface="Lexend SemiBold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0315DE5-F6C4-E85E-FED7-17DCF4DD0D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0494178"/>
              </p:ext>
            </p:extLst>
          </p:nvPr>
        </p:nvGraphicFramePr>
        <p:xfrm>
          <a:off x="18973800" y="2571750"/>
          <a:ext cx="13322300" cy="6515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5A30E0-92D4-13C5-2C37-8EDAFD97EC9E}"/>
              </a:ext>
            </a:extLst>
          </p:cNvPr>
          <p:cNvCxnSpPr>
            <a:cxnSpLocks/>
          </p:cNvCxnSpPr>
          <p:nvPr/>
        </p:nvCxnSpPr>
        <p:spPr>
          <a:xfrm flipV="1">
            <a:off x="18973800" y="-1847850"/>
            <a:ext cx="11430000" cy="44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AED486-3006-1648-493B-C6C9AB72C77D}"/>
              </a:ext>
            </a:extLst>
          </p:cNvPr>
          <p:cNvSpPr txBox="1"/>
          <p:nvPr/>
        </p:nvSpPr>
        <p:spPr>
          <a:xfrm>
            <a:off x="11572783" y="3442474"/>
            <a:ext cx="4676775" cy="200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lnSpc>
                <a:spcPct val="150000"/>
              </a:lnSpc>
              <a:spcAft>
                <a:spcPts val="900"/>
              </a:spcAft>
              <a:buFont typeface="+mj-lt"/>
              <a:buAutoNum type="arabicPeriod"/>
            </a:pPr>
            <a:r>
              <a:rPr lang="en-US" sz="2000" b="0" i="0" dirty="0">
                <a:effectLst/>
                <a:latin typeface="inherit"/>
              </a:rPr>
              <a:t>Delta Air Lines Inc leads in sales among the listed air transportation companies.(</a:t>
            </a:r>
          </a:p>
          <a:p>
            <a:pPr algn="l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000" b="0" i="0" dirty="0">
                <a:effectLst/>
                <a:latin typeface="inherit"/>
              </a:rPr>
              <a:t>Alaska Air Group Inc has the lowest sales figures compared to the others.</a:t>
            </a:r>
          </a:p>
        </p:txBody>
      </p:sp>
      <p:pic>
        <p:nvPicPr>
          <p:cNvPr id="9" name="Graphic 8" descr="Globe outline">
            <a:extLst>
              <a:ext uri="{FF2B5EF4-FFF2-40B4-BE49-F238E27FC236}">
                <a16:creationId xmlns:a16="http://schemas.microsoft.com/office/drawing/2014/main" id="{E5A510DF-B590-05BF-9211-1F1525838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195786" y="917618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011481-2DEC-D264-E72B-AE33DE51BD1E}"/>
              </a:ext>
            </a:extLst>
          </p:cNvPr>
          <p:cNvSpPr txBox="1"/>
          <p:nvPr/>
        </p:nvSpPr>
        <p:spPr>
          <a:xfrm>
            <a:off x="2591426" y="1848271"/>
            <a:ext cx="11574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of the air transportation company is ranked highest on sales?</a:t>
            </a:r>
          </a:p>
        </p:txBody>
      </p:sp>
    </p:spTree>
    <p:extLst>
      <p:ext uri="{BB962C8B-B14F-4D97-AF65-F5344CB8AC3E}">
        <p14:creationId xmlns:p14="http://schemas.microsoft.com/office/powerpoint/2010/main" val="912781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A6778-5211-BE87-4054-41290CB1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1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3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3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3" cy="10287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393"/>
            <a:ext cx="18283428" cy="5236434"/>
            <a:chOff x="651279" y="598259"/>
            <a:chExt cx="10889442" cy="5680742"/>
          </a:xfrm>
        </p:grpSpPr>
        <p:sp>
          <p:nvSpPr>
            <p:cNvPr id="1066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7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3BB7794-3BFA-A629-B397-5A346D0A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470" y="3014904"/>
            <a:ext cx="7095321" cy="4257192"/>
          </a:xfrm>
          <a:prstGeom prst="rect">
            <a:avLst/>
          </a:prstGeom>
        </p:spPr>
      </p:pic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6" y="0"/>
            <a:ext cx="18283431" cy="10287003"/>
            <a:chOff x="0" y="0"/>
            <a:chExt cx="12188952" cy="6858000"/>
          </a:xfrm>
        </p:grpSpPr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D16A4E7-2861-70A5-8B12-30BBF9CA5F56}"/>
              </a:ext>
            </a:extLst>
          </p:cNvPr>
          <p:cNvSpPr txBox="1"/>
          <p:nvPr/>
        </p:nvSpPr>
        <p:spPr>
          <a:xfrm>
            <a:off x="1179576" y="1261873"/>
            <a:ext cx="8539429" cy="38806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Which of the air transportation company is spending the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highest dollar amount on advertising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A6720-B47E-7B5C-B6BB-65E557EFCCA2}"/>
              </a:ext>
            </a:extLst>
          </p:cNvPr>
          <p:cNvSpPr txBox="1"/>
          <p:nvPr/>
        </p:nvSpPr>
        <p:spPr>
          <a:xfrm>
            <a:off x="1179574" y="5350215"/>
            <a:ext cx="8539430" cy="3976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700" b="0" i="0">
                <a:solidFill>
                  <a:schemeClr val="tx2"/>
                </a:solidFill>
                <a:effectLst/>
              </a:rPr>
              <a:t>Delta Air Lines Inc leads in sales among the listed air transportation companies.</a:t>
            </a:r>
          </a:p>
          <a:p>
            <a:pPr indent="-2286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700" b="0" i="0">
                <a:solidFill>
                  <a:schemeClr val="tx2"/>
                </a:solidFill>
                <a:effectLst/>
              </a:rPr>
              <a:t>Alaska Air Group Inc has the lowest sales figures compared to the others.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700">
              <a:solidFill>
                <a:schemeClr val="tx2"/>
              </a:solidFill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BC05A135-C528-237B-E121-D3DE2BD1C9A4}"/>
              </a:ext>
            </a:extLst>
          </p:cNvPr>
          <p:cNvSpPr txBox="1"/>
          <p:nvPr/>
        </p:nvSpPr>
        <p:spPr>
          <a:xfrm>
            <a:off x="952500" y="70485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Lexend ExtraLight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4F171914-E280-9E95-D8F4-CBC976379998}"/>
              </a:ext>
            </a:extLst>
          </p:cNvPr>
          <p:cNvSpPr txBox="1"/>
          <p:nvPr/>
        </p:nvSpPr>
        <p:spPr>
          <a:xfrm>
            <a:off x="7159649" y="910496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Lexend ExtraLigh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57D42E2-8A1A-6190-4FCB-572F19D6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0" y="4412326"/>
            <a:ext cx="6172200" cy="6172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F05A928-4E28-EBCE-33CA-0BC1C7AFE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9244" y="615950"/>
            <a:ext cx="7175500" cy="5016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F915A43-E517-F8D7-AD49-AB509FB59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9129742"/>
            <a:ext cx="8978900" cy="11366500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455634F3-5367-71C5-145F-CE93BE9A3C1E}"/>
              </a:ext>
            </a:extLst>
          </p:cNvPr>
          <p:cNvSpPr txBox="1"/>
          <p:nvPr/>
        </p:nvSpPr>
        <p:spPr>
          <a:xfrm>
            <a:off x="21411984" y="5632450"/>
            <a:ext cx="3225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FFFFFF"/>
                </a:solidFill>
                <a:latin typeface="Lexend Medium"/>
              </a:rPr>
              <a:t>Presented by</a:t>
            </a:r>
            <a:endParaRPr lang="en-US" sz="2500" b="0" i="0" u="none" strike="noStrike">
              <a:solidFill>
                <a:srgbClr val="FFFFFF"/>
              </a:solidFill>
              <a:latin typeface="Lexend Medium"/>
            </a:endParaRPr>
          </a:p>
        </p:txBody>
      </p:sp>
      <p:pic>
        <p:nvPicPr>
          <p:cNvPr id="1026" name="Picture 2" descr="UIS ranked the top public regional university in Illinois by U.S. News &amp;  World Report">
            <a:extLst>
              <a:ext uri="{FF2B5EF4-FFF2-40B4-BE49-F238E27FC236}">
                <a16:creationId xmlns:a16="http://schemas.microsoft.com/office/drawing/2014/main" id="{A89BADF4-A847-DB84-C37C-10FD34F6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24" y="-18475939"/>
            <a:ext cx="18974129" cy="142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4A1DB934-3DA0-36F8-DBED-B7AFF0C2CFBA}"/>
              </a:ext>
            </a:extLst>
          </p:cNvPr>
          <p:cNvSpPr txBox="1"/>
          <p:nvPr/>
        </p:nvSpPr>
        <p:spPr>
          <a:xfrm>
            <a:off x="-15037344" y="7551783"/>
            <a:ext cx="105918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spcAft>
                <a:spcPts val="600"/>
              </a:spcAft>
            </a:pPr>
            <a:r>
              <a:rPr lang="en-US" sz="13900" spc="-400" dirty="0">
                <a:solidFill>
                  <a:srgbClr val="FFFFFF"/>
                </a:solidFill>
                <a:latin typeface="Lexend Bold"/>
              </a:rPr>
              <a:t>Titans</a:t>
            </a:r>
            <a:endParaRPr lang="en-US" sz="13900" b="0" i="0" u="none" strike="noStrike" spc="-40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24" name="Picture 15">
            <a:extLst>
              <a:ext uri="{FF2B5EF4-FFF2-40B4-BE49-F238E27FC236}">
                <a16:creationId xmlns:a16="http://schemas.microsoft.com/office/drawing/2014/main" id="{2BCDDA52-D3B4-9288-7D89-8A4A8F250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562600" y="3247795"/>
            <a:ext cx="3403600" cy="76200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D0295392-46EE-7E40-7D02-E910CA51B372}"/>
              </a:ext>
            </a:extLst>
          </p:cNvPr>
          <p:cNvSpPr txBox="1"/>
          <p:nvPr/>
        </p:nvSpPr>
        <p:spPr>
          <a:xfrm>
            <a:off x="-2516924" y="-1562100"/>
            <a:ext cx="2921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  <a:spcAft>
                <a:spcPts val="600"/>
              </a:spcAft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University of Illinois - Springfield</a:t>
            </a:r>
            <a:endParaRPr lang="en-US" sz="1300" b="0" i="0" u="none" strike="noStrike">
              <a:solidFill>
                <a:srgbClr val="FFFFFF"/>
              </a:solidFill>
              <a:latin typeface="Lexend Regular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3B59E3A5-5A85-7F47-6F78-1B8D3A016AC1}"/>
              </a:ext>
            </a:extLst>
          </p:cNvPr>
          <p:cNvSpPr txBox="1"/>
          <p:nvPr/>
        </p:nvSpPr>
        <p:spPr>
          <a:xfrm>
            <a:off x="-15913100" y="2128058"/>
            <a:ext cx="95758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spcAft>
                <a:spcPts val="600"/>
              </a:spcAft>
            </a:pPr>
            <a:r>
              <a:rPr lang="en-US" sz="12600" spc="-300" dirty="0">
                <a:solidFill>
                  <a:srgbClr val="FFFFFF"/>
                </a:solidFill>
                <a:latin typeface="Lexend Bold"/>
              </a:rPr>
              <a:t>Team </a:t>
            </a:r>
            <a:endParaRPr lang="en-US" sz="12600" b="0" i="0" u="none" strike="noStrike" spc="-30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34B6447-CBE7-03F2-9603-11D97D3F17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90600" y="877113"/>
            <a:ext cx="266700" cy="26670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32D8E640-E0D6-0CA5-DE17-CA98E6CBC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90600" y="877113"/>
            <a:ext cx="266700" cy="2667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67AAC642-E0ED-3F57-F789-99B46E252A71}"/>
              </a:ext>
            </a:extLst>
          </p:cNvPr>
          <p:cNvSpPr txBox="1"/>
          <p:nvPr/>
        </p:nvSpPr>
        <p:spPr>
          <a:xfrm>
            <a:off x="18620114" y="7158083"/>
            <a:ext cx="36449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spcAft>
                <a:spcPts val="600"/>
              </a:spcAft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Pavan</a:t>
            </a:r>
            <a:endParaRPr lang="en-US" sz="2200" b="0" i="0" u="none" strike="noStrike">
              <a:solidFill>
                <a:srgbClr val="FFFFFF"/>
              </a:solidFill>
              <a:latin typeface="Lexend ExtraLight"/>
            </a:endParaRPr>
          </a:p>
          <a:p>
            <a:pPr lvl="0" algn="ctr">
              <a:lnSpc>
                <a:spcPct val="116199"/>
              </a:lnSpc>
              <a:spcAft>
                <a:spcPts val="600"/>
              </a:spcAft>
            </a:pPr>
            <a:r>
              <a:rPr lang="en-US" sz="2200" dirty="0">
                <a:solidFill>
                  <a:srgbClr val="FFFFFF"/>
                </a:solidFill>
                <a:latin typeface="Lexend ExtraLight"/>
              </a:rPr>
              <a:t>&amp;</a:t>
            </a:r>
            <a:endParaRPr lang="en-US" sz="2200">
              <a:solidFill>
                <a:srgbClr val="FFFFFF"/>
              </a:solidFill>
              <a:latin typeface="Lexend ExtraLight"/>
            </a:endParaRPr>
          </a:p>
          <a:p>
            <a:pPr lvl="0" algn="ctr">
              <a:lnSpc>
                <a:spcPct val="116199"/>
              </a:lnSpc>
              <a:spcAft>
                <a:spcPts val="600"/>
              </a:spcAft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Aravind</a:t>
            </a:r>
            <a:endParaRPr lang="en-US" sz="2200" b="0" i="0" u="none" strike="noStrike">
              <a:solidFill>
                <a:srgbClr val="FFFFFF"/>
              </a:solidFill>
              <a:latin typeface="Lexend Extra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C32ABEB-206B-3E9B-C08D-669A5EA3811D}"/>
              </a:ext>
            </a:extLst>
          </p:cNvPr>
          <p:cNvSpPr txBox="1"/>
          <p:nvPr/>
        </p:nvSpPr>
        <p:spPr>
          <a:xfrm>
            <a:off x="21134714" y="11163300"/>
            <a:ext cx="11303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  <a:spcAft>
                <a:spcPts val="600"/>
              </a:spcAft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Page 01</a:t>
            </a:r>
            <a:endParaRPr lang="en-US" sz="1300" b="0" i="0" u="none" strike="noStrike">
              <a:solidFill>
                <a:srgbClr val="FFFFFF"/>
              </a:solidFill>
              <a:latin typeface="Lexend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21CB204-F4AD-C4A3-0C47-9EDCD1FEA4E5}"/>
              </a:ext>
            </a:extLst>
          </p:cNvPr>
          <p:cNvSpPr txBox="1"/>
          <p:nvPr/>
        </p:nvSpPr>
        <p:spPr>
          <a:xfrm>
            <a:off x="-8483600" y="166497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3rd Annual UIS Analytics House Cup Competition</a:t>
            </a:r>
            <a:endParaRPr lang="en-US" sz="2800" b="0" i="0" u="none" strike="noStrike">
              <a:solidFill>
                <a:schemeClr val="bg1"/>
              </a:solidFill>
              <a:latin typeface="Lexend Extra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376499-498B-D231-D39B-31A4F805B2FA}"/>
              </a:ext>
            </a:extLst>
          </p:cNvPr>
          <p:cNvSpPr txBox="1">
            <a:spLocks/>
          </p:cNvSpPr>
          <p:nvPr/>
        </p:nvSpPr>
        <p:spPr>
          <a:xfrm>
            <a:off x="-10281376" y="3276288"/>
            <a:ext cx="8275536" cy="23461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2) By using visual demonstration (e.g., table and/or graph), what are the advertising and R&amp;D expenditure trends over time for Radio and Television Broadcasting and Communication industry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E78CC-8747-7AE6-3E5D-BFA7E10E90A0}"/>
              </a:ext>
            </a:extLst>
          </p:cNvPr>
          <p:cNvSpPr txBox="1"/>
          <p:nvPr/>
        </p:nvSpPr>
        <p:spPr>
          <a:xfrm>
            <a:off x="19358406" y="-697429"/>
            <a:ext cx="7228332" cy="53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American Airlines Group Inc have highest liability among the listed companies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 first and second tallest bars indicate the two companies with the highest values, suggesting they have a very close values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yes, this should be a concern for </a:t>
            </a:r>
            <a:r>
              <a:rPr lang="en-US" dirty="0" err="1"/>
              <a:t>american</a:t>
            </a:r>
            <a:r>
              <a:rPr lang="en-US" dirty="0"/>
              <a:t> airlines group inc. here's why: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 liability means more debt: having the highest liabilities means the company owes a lot of money. this can be risky, especially if profits go down.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interest to pay: big debts come with big interest payments, which can reduce the company’s earnings.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close to other companies: the first and second tallest bars show that two companies have similar high values, but </a:t>
            </a:r>
            <a:r>
              <a:rPr lang="en-US" dirty="0" err="1"/>
              <a:t>american</a:t>
            </a:r>
            <a:r>
              <a:rPr lang="en-US" dirty="0"/>
              <a:t> airlines is still at the top, which is not a good sign.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airline industry is risky: airlines already face many challenges like fuel prices, staff costs, and travel demand. high debt makes it harder to handle these problems.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4D957D95-6A9C-96C2-A93B-6F940506A8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4090917"/>
              </p:ext>
            </p:extLst>
          </p:nvPr>
        </p:nvGraphicFramePr>
        <p:xfrm>
          <a:off x="-11097141" y="-7104887"/>
          <a:ext cx="8188452" cy="836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8592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586ACA-EF38-65EE-2B6A-86140CFFC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0" name="Rectangle 108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8692" y="3559302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374005-29F9-2E37-EA91-2C60A3E7954F}"/>
              </a:ext>
            </a:extLst>
          </p:cNvPr>
          <p:cNvSpPr txBox="1"/>
          <p:nvPr/>
        </p:nvSpPr>
        <p:spPr>
          <a:xfrm>
            <a:off x="10108692" y="3997329"/>
            <a:ext cx="7228332" cy="53261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American Airlines Group Inc have highest liability among the listed companies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 first and second tallest bars indicate the two companies with the highest values, suggesting they have a very close values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yes, this should be a concern for </a:t>
            </a:r>
            <a:r>
              <a:rPr lang="en-US" dirty="0" err="1"/>
              <a:t>american</a:t>
            </a:r>
            <a:r>
              <a:rPr lang="en-US" dirty="0"/>
              <a:t> airlines group inc. here's why: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 liability means more debt: having the highest liabilities means the company owes a lot of money. this can be risky, especially if profits go down.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more interest to pay: big debts come with big interest payments, which can reduce the company’s earnings.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close to other companies: the first and second tallest bars show that two companies have similar high values, but </a:t>
            </a:r>
            <a:r>
              <a:rPr lang="en-US" dirty="0" err="1"/>
              <a:t>american</a:t>
            </a:r>
            <a:r>
              <a:rPr lang="en-US" dirty="0"/>
              <a:t> airlines is still at the top, which is not a good sign.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airline industry is risky: airlines already face many challenges like fuel prices, staff costs, and travel demand. high debt makes it harder to handle these problems.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5D7FABDF-30D2-5025-304D-12DA6D7FD8D3}"/>
              </a:ext>
            </a:extLst>
          </p:cNvPr>
          <p:cNvSpPr txBox="1"/>
          <p:nvPr/>
        </p:nvSpPr>
        <p:spPr>
          <a:xfrm>
            <a:off x="952500" y="70485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Lexend ExtraLight"/>
            </a:endParaRPr>
          </a:p>
        </p:txBody>
      </p:sp>
      <p:pic>
        <p:nvPicPr>
          <p:cNvPr id="2" name="Picture 2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D7ADDFA1-8F36-2297-7086-EB07FB4C2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0" y="4412326"/>
            <a:ext cx="6172200" cy="6172200"/>
          </a:xfrm>
          <a:prstGeom prst="rect">
            <a:avLst/>
          </a:prstGeom>
        </p:spPr>
      </p:pic>
      <p:pic>
        <p:nvPicPr>
          <p:cNvPr id="4" name="Picture 4" descr="A close up of a yellow surface&#10;&#10;AI-generated content may be incorrect.">
            <a:extLst>
              <a:ext uri="{FF2B5EF4-FFF2-40B4-BE49-F238E27FC236}">
                <a16:creationId xmlns:a16="http://schemas.microsoft.com/office/drawing/2014/main" id="{319756F5-7081-2793-BF33-2D6EBE7B6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244" y="615950"/>
            <a:ext cx="7175500" cy="5016500"/>
          </a:xfrm>
          <a:prstGeom prst="rect">
            <a:avLst/>
          </a:prstGeom>
        </p:spPr>
      </p:pic>
      <p:pic>
        <p:nvPicPr>
          <p:cNvPr id="5" name="Picture 5" descr="A blue oval with black background&#10;&#10;AI-generated content may be incorrect.">
            <a:extLst>
              <a:ext uri="{FF2B5EF4-FFF2-40B4-BE49-F238E27FC236}">
                <a16:creationId xmlns:a16="http://schemas.microsoft.com/office/drawing/2014/main" id="{9C487C79-A079-2A3D-48AC-6CF47F519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9129742"/>
            <a:ext cx="8978900" cy="11366500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327A9944-260C-E702-F072-9C741CD66EE6}"/>
              </a:ext>
            </a:extLst>
          </p:cNvPr>
          <p:cNvSpPr txBox="1"/>
          <p:nvPr/>
        </p:nvSpPr>
        <p:spPr>
          <a:xfrm>
            <a:off x="21411984" y="5632450"/>
            <a:ext cx="3225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  <a:spcAft>
                <a:spcPts val="600"/>
              </a:spcAft>
            </a:pPr>
            <a:r>
              <a:rPr lang="en-US" sz="2500" b="0" i="0" u="none" strike="noStrike" dirty="0">
                <a:solidFill>
                  <a:srgbClr val="FFFFFF"/>
                </a:solidFill>
                <a:latin typeface="Lexend Medium"/>
              </a:rPr>
              <a:t>Presented by</a:t>
            </a:r>
            <a:endParaRPr lang="en-US" sz="2500" b="0" i="0" u="none" strike="noStrike">
              <a:solidFill>
                <a:srgbClr val="FFFFFF"/>
              </a:solidFill>
              <a:latin typeface="Lexend Medium"/>
            </a:endParaRPr>
          </a:p>
        </p:txBody>
      </p:sp>
      <p:pic>
        <p:nvPicPr>
          <p:cNvPr id="1026" name="Picture 2" descr="UIS ranked the top public regional university in Illinois by U.S. News &amp;  World Report">
            <a:extLst>
              <a:ext uri="{FF2B5EF4-FFF2-40B4-BE49-F238E27FC236}">
                <a16:creationId xmlns:a16="http://schemas.microsoft.com/office/drawing/2014/main" id="{CAC0FA4F-7E8B-8662-D3F4-ECC72AB5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24" y="-18475939"/>
            <a:ext cx="18974129" cy="142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ACFFC4A-4463-B747-D31E-4D77085FC62F}"/>
              </a:ext>
            </a:extLst>
          </p:cNvPr>
          <p:cNvSpPr txBox="1"/>
          <p:nvPr/>
        </p:nvSpPr>
        <p:spPr>
          <a:xfrm>
            <a:off x="-15037344" y="7551783"/>
            <a:ext cx="105918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spcAft>
                <a:spcPts val="600"/>
              </a:spcAft>
            </a:pPr>
            <a:r>
              <a:rPr lang="en-US" sz="13900" spc="-400" dirty="0">
                <a:solidFill>
                  <a:srgbClr val="FFFFFF"/>
                </a:solidFill>
                <a:latin typeface="Lexend Bold"/>
              </a:rPr>
              <a:t>Titans</a:t>
            </a:r>
            <a:endParaRPr lang="en-US" sz="13900" b="0" i="0" u="none" strike="noStrike" spc="-40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24" name="Picture 15">
            <a:extLst>
              <a:ext uri="{FF2B5EF4-FFF2-40B4-BE49-F238E27FC236}">
                <a16:creationId xmlns:a16="http://schemas.microsoft.com/office/drawing/2014/main" id="{0BB141FA-D967-A168-BE9B-7AA544FB6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62600" y="3247795"/>
            <a:ext cx="3403600" cy="76200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36FDA1DD-6F91-C42D-6CCB-B40D62638540}"/>
              </a:ext>
            </a:extLst>
          </p:cNvPr>
          <p:cNvSpPr txBox="1"/>
          <p:nvPr/>
        </p:nvSpPr>
        <p:spPr>
          <a:xfrm>
            <a:off x="-2516924" y="-1562100"/>
            <a:ext cx="2921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  <a:spcAft>
                <a:spcPts val="600"/>
              </a:spcAft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University of Illinois - Springfield</a:t>
            </a:r>
            <a:endParaRPr lang="en-US" sz="1300" b="0" i="0" u="none" strike="noStrike">
              <a:solidFill>
                <a:srgbClr val="FFFFFF"/>
              </a:solidFill>
              <a:latin typeface="Lexend Regular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DB87E496-1B83-201C-DD10-69AC5371550C}"/>
              </a:ext>
            </a:extLst>
          </p:cNvPr>
          <p:cNvSpPr txBox="1"/>
          <p:nvPr/>
        </p:nvSpPr>
        <p:spPr>
          <a:xfrm>
            <a:off x="-15913100" y="2128058"/>
            <a:ext cx="95758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spcAft>
                <a:spcPts val="600"/>
              </a:spcAft>
            </a:pPr>
            <a:r>
              <a:rPr lang="en-US" sz="12600" spc="-300" dirty="0">
                <a:solidFill>
                  <a:srgbClr val="FFFFFF"/>
                </a:solidFill>
                <a:latin typeface="Lexend Bold"/>
              </a:rPr>
              <a:t>Team </a:t>
            </a:r>
            <a:endParaRPr lang="en-US" sz="12600" b="0" i="0" u="none" strike="noStrike" spc="-30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0474A76-B47F-D54E-8592-A945608CF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90600" y="877113"/>
            <a:ext cx="266700" cy="26670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CC8CFE0A-E81F-6FF8-2F4C-E7DA1F756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90600" y="877113"/>
            <a:ext cx="266700" cy="2667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5371439A-0E55-51AE-D171-7C8BC0E4846F}"/>
              </a:ext>
            </a:extLst>
          </p:cNvPr>
          <p:cNvSpPr txBox="1"/>
          <p:nvPr/>
        </p:nvSpPr>
        <p:spPr>
          <a:xfrm>
            <a:off x="18620114" y="7158083"/>
            <a:ext cx="36449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  <a:spcAft>
                <a:spcPts val="600"/>
              </a:spcAft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Pavan</a:t>
            </a:r>
            <a:endParaRPr lang="en-US" sz="2200" b="0" i="0" u="none" strike="noStrike">
              <a:solidFill>
                <a:srgbClr val="FFFFFF"/>
              </a:solidFill>
              <a:latin typeface="Lexend ExtraLight"/>
            </a:endParaRPr>
          </a:p>
          <a:p>
            <a:pPr lvl="0" algn="ctr">
              <a:lnSpc>
                <a:spcPct val="116199"/>
              </a:lnSpc>
              <a:spcAft>
                <a:spcPts val="600"/>
              </a:spcAft>
            </a:pPr>
            <a:r>
              <a:rPr lang="en-US" sz="2200" dirty="0">
                <a:solidFill>
                  <a:srgbClr val="FFFFFF"/>
                </a:solidFill>
                <a:latin typeface="Lexend ExtraLight"/>
              </a:rPr>
              <a:t>&amp;</a:t>
            </a:r>
            <a:endParaRPr lang="en-US" sz="2200">
              <a:solidFill>
                <a:srgbClr val="FFFFFF"/>
              </a:solidFill>
              <a:latin typeface="Lexend ExtraLight"/>
            </a:endParaRPr>
          </a:p>
          <a:p>
            <a:pPr lvl="0" algn="ctr">
              <a:lnSpc>
                <a:spcPct val="116199"/>
              </a:lnSpc>
              <a:spcAft>
                <a:spcPts val="600"/>
              </a:spcAft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Aravind</a:t>
            </a:r>
            <a:endParaRPr lang="en-US" sz="2200" b="0" i="0" u="none" strike="noStrike">
              <a:solidFill>
                <a:srgbClr val="FFFFFF"/>
              </a:solidFill>
              <a:latin typeface="Lexend Extra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7FAB6EC-BBDB-D269-F5FC-D00E7E468224}"/>
              </a:ext>
            </a:extLst>
          </p:cNvPr>
          <p:cNvSpPr txBox="1"/>
          <p:nvPr/>
        </p:nvSpPr>
        <p:spPr>
          <a:xfrm>
            <a:off x="21134714" y="11163300"/>
            <a:ext cx="11303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  <a:spcAft>
                <a:spcPts val="600"/>
              </a:spcAft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Page 01</a:t>
            </a:r>
            <a:endParaRPr lang="en-US" sz="1300" b="0" i="0" u="none" strike="noStrike">
              <a:solidFill>
                <a:srgbClr val="FFFFFF"/>
              </a:solidFill>
              <a:latin typeface="Lexend Regular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25861F9-44B7-8CAE-FEBB-6BAC31FEF830}"/>
              </a:ext>
            </a:extLst>
          </p:cNvPr>
          <p:cNvSpPr txBox="1"/>
          <p:nvPr/>
        </p:nvSpPr>
        <p:spPr>
          <a:xfrm>
            <a:off x="-8483600" y="166497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3rd Annual UIS Analytics House Cup Competition</a:t>
            </a:r>
            <a:endParaRPr lang="en-US" sz="2800" b="0" i="0" u="none" strike="noStrike">
              <a:solidFill>
                <a:schemeClr val="bg1"/>
              </a:solidFill>
              <a:latin typeface="Lexend ExtraLigh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C4A108F-B99E-F38F-3927-ACFCBBBEAE7F}"/>
              </a:ext>
            </a:extLst>
          </p:cNvPr>
          <p:cNvSpPr txBox="1">
            <a:spLocks/>
          </p:cNvSpPr>
          <p:nvPr/>
        </p:nvSpPr>
        <p:spPr>
          <a:xfrm>
            <a:off x="-10281376" y="3276288"/>
            <a:ext cx="8275536" cy="23461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2) By using visual demonstration (e.g., table and/or graph), what are the advertising and R&amp;D expenditure trends over time for Radio and Television Broadcasting and Communication industry</a:t>
            </a:r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26E3C0D-BE82-3350-C217-47C95DE33A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4818490"/>
              </p:ext>
            </p:extLst>
          </p:nvPr>
        </p:nvGraphicFramePr>
        <p:xfrm>
          <a:off x="946404" y="876300"/>
          <a:ext cx="8188452" cy="836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C151D0E-11E8-B4EE-22FC-D6D55D00B3DF}"/>
              </a:ext>
            </a:extLst>
          </p:cNvPr>
          <p:cNvSpPr txBox="1"/>
          <p:nvPr/>
        </p:nvSpPr>
        <p:spPr>
          <a:xfrm>
            <a:off x="9858756" y="1684892"/>
            <a:ext cx="6626836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Which of the air transportation company has the highest liability? Should this be a worry for American Airline Group Inc.? Why/why not?</a:t>
            </a:r>
          </a:p>
          <a:p>
            <a:pPr>
              <a:lnSpc>
                <a:spcPct val="150000"/>
              </a:lnSpc>
            </a:pPr>
            <a:endParaRPr lang="en-US" sz="2000" b="1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E2865B-BCF0-FE07-22ED-033C2CFE46B6}"/>
              </a:ext>
            </a:extLst>
          </p:cNvPr>
          <p:cNvSpPr txBox="1"/>
          <p:nvPr/>
        </p:nvSpPr>
        <p:spPr>
          <a:xfrm>
            <a:off x="-12010085" y="10786076"/>
            <a:ext cx="113455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further want to understand if there is a relationship between advertising and sales and thus run correlation analyses across all the 4 air transportation companies. Should you be concerned with the results? Why/why not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BFBC36E6-8B0B-F840-D3AC-0CAB15D65C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955163"/>
              </p:ext>
            </p:extLst>
          </p:nvPr>
        </p:nvGraphicFramePr>
        <p:xfrm>
          <a:off x="18620114" y="-383721"/>
          <a:ext cx="6400800" cy="5379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45EF0C5-15A3-6569-5F00-09C0871EEB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651705"/>
              </p:ext>
            </p:extLst>
          </p:nvPr>
        </p:nvGraphicFramePr>
        <p:xfrm>
          <a:off x="-8256018" y="5143500"/>
          <a:ext cx="6400800" cy="5379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30" name="Picture 2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20B52121-1BBE-3506-BDF3-88588EA237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8570" y="14284329"/>
            <a:ext cx="8139430" cy="18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614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02FAC2F-9C62-03DB-3F3C-5AFDC651AF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0443709"/>
              </p:ext>
            </p:extLst>
          </p:nvPr>
        </p:nvGraphicFramePr>
        <p:xfrm>
          <a:off x="1600200" y="3390900"/>
          <a:ext cx="6400800" cy="5379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07E6A8-28B7-0BB0-7184-BDBA4CF224AF}"/>
              </a:ext>
            </a:extLst>
          </p:cNvPr>
          <p:cNvSpPr txBox="1"/>
          <p:nvPr/>
        </p:nvSpPr>
        <p:spPr>
          <a:xfrm>
            <a:off x="8229600" y="4764981"/>
            <a:ext cx="609600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big difference in values:</a:t>
            </a:r>
            <a:r>
              <a:rPr lang="en-US" dirty="0"/>
              <a:t> </a:t>
            </a:r>
            <a:r>
              <a:rPr lang="en-US" dirty="0" err="1"/>
              <a:t>alaska</a:t>
            </a:r>
            <a:r>
              <a:rPr lang="en-US" dirty="0"/>
              <a:t> air group </a:t>
            </a:r>
            <a:r>
              <a:rPr lang="en-US" dirty="0" err="1"/>
              <a:t>inc</a:t>
            </a:r>
            <a:r>
              <a:rPr lang="en-US" dirty="0"/>
              <a:t> has much lower values compared to the other three. this can affect the results and make the correlation weaker or misleading.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correlation doesn’t mean cause:</a:t>
            </a:r>
            <a:r>
              <a:rPr lang="en-US" dirty="0"/>
              <a:t> even if there’s a link, it doesn’t mean advertising is the reason for more sales. other things like ticket price, number of routes, or customer service might have more impact.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each company is different:</a:t>
            </a:r>
            <a:r>
              <a:rPr lang="en-US" dirty="0"/>
              <a:t> airlines may have different goals and ways of using ads, so one strategy might work for one company but not for another.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F9FD6-8A16-964F-F795-BE221ED64DD0}"/>
              </a:ext>
            </a:extLst>
          </p:cNvPr>
          <p:cNvSpPr txBox="1"/>
          <p:nvPr/>
        </p:nvSpPr>
        <p:spPr>
          <a:xfrm>
            <a:off x="1506936" y="1243440"/>
            <a:ext cx="113455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further want to understand if there is a relationship between advertising and sales and thus run correlation analyses across all the 4 air transportation companies. Should you be concerned with the results? Why/why not</a:t>
            </a:r>
          </a:p>
        </p:txBody>
      </p:sp>
      <p:pic>
        <p:nvPicPr>
          <p:cNvPr id="8" name="Picture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D13D06C-D794-9474-2A99-17F9A9E5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370" y="2703928"/>
            <a:ext cx="8139430" cy="1800759"/>
          </a:xfrm>
          <a:prstGeom prst="rect">
            <a:avLst/>
          </a:prstGeom>
        </p:spPr>
      </p:pic>
      <p:pic>
        <p:nvPicPr>
          <p:cNvPr id="10" name="Graphic 9" descr="Airplane">
            <a:extLst>
              <a:ext uri="{FF2B5EF4-FFF2-40B4-BE49-F238E27FC236}">
                <a16:creationId xmlns:a16="http://schemas.microsoft.com/office/drawing/2014/main" id="{31E8D60F-4452-3089-45CC-1EA7F94AA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98034" y="1967411"/>
            <a:ext cx="5430032" cy="5430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1CA304-242B-A264-149B-9B587B3ECF10}"/>
              </a:ext>
            </a:extLst>
          </p:cNvPr>
          <p:cNvSpPr txBox="1"/>
          <p:nvPr/>
        </p:nvSpPr>
        <p:spPr>
          <a:xfrm>
            <a:off x="-9083744" y="4504687"/>
            <a:ext cx="8451304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invest in smarter, targeted advertising</a:t>
            </a:r>
            <a:br>
              <a:rPr lang="en-US" dirty="0"/>
            </a:br>
            <a:r>
              <a:rPr lang="en-US" dirty="0"/>
              <a:t>focus on digital and data-driven campaigns that reach specific customer groups like business or frequent travelers. this helps improve impact without increasing costs.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track and measure results closely</a:t>
            </a:r>
            <a:br>
              <a:rPr lang="en-US" dirty="0"/>
            </a:br>
            <a:r>
              <a:rPr lang="en-US" dirty="0"/>
              <a:t>set up systems to monitor how each campaign affects sales. if a campaign isn’t working, adjust quickly. this ensures money is spent wisely and brings real value.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analyze competitors and adopt best practices</a:t>
            </a:r>
            <a:br>
              <a:rPr lang="en-US" dirty="0"/>
            </a:br>
            <a:r>
              <a:rPr lang="en-US" dirty="0"/>
              <a:t>learn from what’s working for delta and united. use those insights to improve our own strategy, while also focusing on what makes United airlines unique.</a:t>
            </a:r>
          </a:p>
        </p:txBody>
      </p:sp>
    </p:spTree>
    <p:extLst>
      <p:ext uri="{BB962C8B-B14F-4D97-AF65-F5344CB8AC3E}">
        <p14:creationId xmlns:p14="http://schemas.microsoft.com/office/powerpoint/2010/main" val="1586405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03F36-9019-E2DA-B3E3-F7CE3EA3089E}"/>
              </a:ext>
            </a:extLst>
          </p:cNvPr>
          <p:cNvSpPr txBox="1"/>
          <p:nvPr/>
        </p:nvSpPr>
        <p:spPr>
          <a:xfrm>
            <a:off x="445719" y="133266"/>
            <a:ext cx="10462742" cy="4620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700" dirty="0"/>
              <a:t>You further want to understand if there is a relationship between advertising and sales and thus run correlation analyses across all the 4 air transportation companies. Should you be concerned with the results? Why/why not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54845" y="0"/>
            <a:ext cx="8733155" cy="10027900"/>
            <a:chOff x="6357228" y="0"/>
            <a:chExt cx="5822103" cy="668526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Graphic 35" descr="Airplane">
            <a:extLst>
              <a:ext uri="{FF2B5EF4-FFF2-40B4-BE49-F238E27FC236}">
                <a16:creationId xmlns:a16="http://schemas.microsoft.com/office/drawing/2014/main" id="{8EE75B5C-A8B8-966A-08F6-4106B4539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2588" y="2443633"/>
            <a:ext cx="5430032" cy="5430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9BCA5F-0C0F-F1D6-8202-4C13F0004173}"/>
              </a:ext>
            </a:extLst>
          </p:cNvPr>
          <p:cNvSpPr txBox="1"/>
          <p:nvPr/>
        </p:nvSpPr>
        <p:spPr>
          <a:xfrm>
            <a:off x="692696" y="4152900"/>
            <a:ext cx="8451304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invest in smarter, targeted advertising</a:t>
            </a:r>
            <a:br>
              <a:rPr lang="en-US" dirty="0"/>
            </a:br>
            <a:r>
              <a:rPr lang="en-US" dirty="0"/>
              <a:t>focus on digital and data-driven campaigns that reach specific customer groups like business or frequent travelers. this helps improve impact without increasing costs.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track and measure results closely</a:t>
            </a:r>
            <a:br>
              <a:rPr lang="en-US" dirty="0"/>
            </a:br>
            <a:r>
              <a:rPr lang="en-US" dirty="0"/>
              <a:t>set up systems to monitor how each campaign affects sales. if a campaign isn’t working, adjust quickly. this ensures money is spent wisely and brings real value.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analyze competitors and adopt best practices</a:t>
            </a:r>
            <a:br>
              <a:rPr lang="en-US" dirty="0"/>
            </a:br>
            <a:r>
              <a:rPr lang="en-US" dirty="0"/>
              <a:t>learn from what’s working for delta and united. use those insights to improve our own strategy, while also focusing on what makes United airlines unique.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7C8DBDF3-72B8-23C2-EEB0-01E70C899516}"/>
              </a:ext>
            </a:extLst>
          </p:cNvPr>
          <p:cNvSpPr txBox="1"/>
          <p:nvPr/>
        </p:nvSpPr>
        <p:spPr>
          <a:xfrm>
            <a:off x="-13944600" y="5513929"/>
            <a:ext cx="11214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600" i="0" u="none" strike="noStrike" dirty="0">
                <a:solidFill>
                  <a:srgbClr val="FFFFFF"/>
                </a:solidFill>
                <a:latin typeface="Lexend ExtraLight"/>
              </a:rPr>
              <a:t>Team Titans</a:t>
            </a:r>
          </a:p>
        </p:txBody>
      </p:sp>
    </p:spTree>
    <p:extLst>
      <p:ext uri="{BB962C8B-B14F-4D97-AF65-F5344CB8AC3E}">
        <p14:creationId xmlns:p14="http://schemas.microsoft.com/office/powerpoint/2010/main" val="1938446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D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971111-FA60-A2DF-A947-EB53F51D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46B550-C8D1-CB9D-4E9D-5A02DEB1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300" y="4318000"/>
            <a:ext cx="6172200" cy="6172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250ABCD-24D5-386E-43ED-6D7CB0BCA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00" y="-304800"/>
            <a:ext cx="7175500" cy="5016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3E9F36-A38F-2D41-90F6-55B9FB8C8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-304800"/>
            <a:ext cx="8978900" cy="11366500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7A8CB64C-CF2A-AB9C-6902-506BD70AFE7A}"/>
              </a:ext>
            </a:extLst>
          </p:cNvPr>
          <p:cNvSpPr txBox="1"/>
          <p:nvPr/>
        </p:nvSpPr>
        <p:spPr>
          <a:xfrm>
            <a:off x="952500" y="70485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Lexend ExtraLight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AD2F27E1-2F14-5F9D-BECA-04D0325D06A6}"/>
              </a:ext>
            </a:extLst>
          </p:cNvPr>
          <p:cNvSpPr txBox="1"/>
          <p:nvPr/>
        </p:nvSpPr>
        <p:spPr>
          <a:xfrm>
            <a:off x="13206961" y="5580726"/>
            <a:ext cx="3225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Lexend Medium"/>
              </a:rPr>
              <a:t>Presented by</a:t>
            </a:r>
          </a:p>
        </p:txBody>
      </p:sp>
      <p:pic>
        <p:nvPicPr>
          <p:cNvPr id="1026" name="Picture 2" descr="UIS ranked the top public regional university in Illinois by U.S. News &amp;  World Report">
            <a:extLst>
              <a:ext uri="{FF2B5EF4-FFF2-40B4-BE49-F238E27FC236}">
                <a16:creationId xmlns:a16="http://schemas.microsoft.com/office/drawing/2014/main" id="{C92D01E5-1586-A910-5A5D-21F6B878D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8629" y="-671583"/>
            <a:ext cx="18974129" cy="142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76E0A04F-C352-1C00-6455-88218189E401}"/>
              </a:ext>
            </a:extLst>
          </p:cNvPr>
          <p:cNvSpPr txBox="1"/>
          <p:nvPr/>
        </p:nvSpPr>
        <p:spPr>
          <a:xfrm>
            <a:off x="-6172947" y="3905250"/>
            <a:ext cx="105918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3900" spc="-400" dirty="0">
                <a:solidFill>
                  <a:srgbClr val="FFFFFF"/>
                </a:solidFill>
                <a:latin typeface="Lexend Bold"/>
              </a:rPr>
              <a:t>Titans</a:t>
            </a:r>
            <a:endParaRPr lang="en-US" sz="13900" b="0" i="0" u="none" strike="noStrike" spc="-400" dirty="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24" name="Picture 15">
            <a:extLst>
              <a:ext uri="{FF2B5EF4-FFF2-40B4-BE49-F238E27FC236}">
                <a16:creationId xmlns:a16="http://schemas.microsoft.com/office/drawing/2014/main" id="{CCCCA578-385E-48BA-325E-B25B6399E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9665" y="5231707"/>
            <a:ext cx="3403600" cy="76200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176F1536-94E4-86C8-F51E-0B62EAC855D3}"/>
              </a:ext>
            </a:extLst>
          </p:cNvPr>
          <p:cNvSpPr txBox="1"/>
          <p:nvPr/>
        </p:nvSpPr>
        <p:spPr>
          <a:xfrm>
            <a:off x="1346200" y="744912"/>
            <a:ext cx="2921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University of Illinois - Springfield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40CBCA87-5F6E-EF6B-3AE7-893CCD3E2F6F}"/>
              </a:ext>
            </a:extLst>
          </p:cNvPr>
          <p:cNvSpPr txBox="1"/>
          <p:nvPr/>
        </p:nvSpPr>
        <p:spPr>
          <a:xfrm>
            <a:off x="14450816" y="4208516"/>
            <a:ext cx="11738367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800" spc="-300" dirty="0">
                <a:solidFill>
                  <a:srgbClr val="FFFFFF"/>
                </a:solidFill>
                <a:latin typeface="Lexend Bold"/>
              </a:rPr>
              <a:t>Presented by:</a:t>
            </a:r>
            <a:endParaRPr lang="en-US" sz="4800" b="0" i="0" u="none" strike="noStrike" spc="-300" dirty="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2AC96EE-E921-51C1-12C9-603E641EC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711200"/>
            <a:ext cx="266700" cy="26670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2FF15DC1-55E4-9776-0F83-4884281CB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711200"/>
            <a:ext cx="266700" cy="2667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18FB8C72-B0D5-8DAE-5ECD-C638E1D45480}"/>
              </a:ext>
            </a:extLst>
          </p:cNvPr>
          <p:cNvSpPr txBox="1"/>
          <p:nvPr/>
        </p:nvSpPr>
        <p:spPr>
          <a:xfrm>
            <a:off x="14825466" y="5567663"/>
            <a:ext cx="36449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400" i="0" u="none" strike="noStrike" dirty="0">
                <a:solidFill>
                  <a:srgbClr val="FFFFFF"/>
                </a:solidFill>
                <a:latin typeface="Lexend ExtraLight"/>
              </a:rPr>
              <a:t>Pavan</a:t>
            </a:r>
          </a:p>
          <a:p>
            <a:pPr lvl="0" algn="ctr">
              <a:lnSpc>
                <a:spcPct val="116199"/>
              </a:lnSpc>
            </a:pPr>
            <a:r>
              <a:rPr lang="en-US" sz="5400" dirty="0">
                <a:solidFill>
                  <a:srgbClr val="FFFFFF"/>
                </a:solidFill>
                <a:latin typeface="Lexend ExtraLight"/>
              </a:rPr>
              <a:t>&amp;</a:t>
            </a:r>
          </a:p>
          <a:p>
            <a:pPr lvl="0" algn="ctr">
              <a:lnSpc>
                <a:spcPct val="116199"/>
              </a:lnSpc>
            </a:pPr>
            <a:r>
              <a:rPr lang="en-US" sz="5400" i="0" u="none" strike="noStrike" dirty="0">
                <a:solidFill>
                  <a:srgbClr val="FFFFFF"/>
                </a:solidFill>
                <a:latin typeface="Lexend ExtraLight"/>
              </a:rPr>
              <a:t>Aravind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8D69A9C-97B3-39C4-76AB-1769C3FB25FB}"/>
              </a:ext>
            </a:extLst>
          </p:cNvPr>
          <p:cNvSpPr txBox="1"/>
          <p:nvPr/>
        </p:nvSpPr>
        <p:spPr>
          <a:xfrm>
            <a:off x="-7620000" y="74422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3rd Annual UIS Analytics House Cup Competition</a:t>
            </a:r>
            <a:endParaRPr lang="en-US" sz="2800" b="0" i="0" u="none" strike="noStrike" dirty="0">
              <a:solidFill>
                <a:schemeClr val="bg1"/>
              </a:solidFill>
              <a:latin typeface="Lexend ExtraLigh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DBC0F6-72AF-FADF-EF7F-BD932B2EE4CA}"/>
              </a:ext>
            </a:extLst>
          </p:cNvPr>
          <p:cNvSpPr/>
          <p:nvPr/>
        </p:nvSpPr>
        <p:spPr>
          <a:xfrm>
            <a:off x="15622995" y="-430167"/>
            <a:ext cx="2294710" cy="22034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3F2FF-A780-F455-FAAC-559ACF072D5F}"/>
              </a:ext>
            </a:extLst>
          </p:cNvPr>
          <p:cNvSpPr txBox="1"/>
          <p:nvPr/>
        </p:nvSpPr>
        <p:spPr>
          <a:xfrm>
            <a:off x="20288468" y="3657778"/>
            <a:ext cx="22907296" cy="494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en-US" sz="2400" b="1" dirty="0"/>
              <a:t>1. </a:t>
            </a:r>
            <a:r>
              <a:rPr lang="en-US" sz="1800" b="1" dirty="0"/>
              <a:t>What are the top 5% industries that have most research and development (R&amp;D) spending in the year of 2021? </a:t>
            </a:r>
            <a:endParaRPr lang="en-US" sz="2400" b="1" i="0" u="none" strike="noStrike" dirty="0">
              <a:latin typeface="Lexend Semi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FAAE9966-CB60-E90F-3747-E5AB1E866D80}"/>
              </a:ext>
            </a:extLst>
          </p:cNvPr>
          <p:cNvSpPr txBox="1"/>
          <p:nvPr/>
        </p:nvSpPr>
        <p:spPr>
          <a:xfrm>
            <a:off x="-13881100" y="14744700"/>
            <a:ext cx="12522200" cy="826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buNone/>
            </a:pPr>
            <a:r>
              <a:rPr lang="en-US" sz="3200" dirty="0"/>
              <a:t>We were given data for </a:t>
            </a:r>
            <a:r>
              <a:rPr lang="en-US" sz="3200" b="1" dirty="0"/>
              <a:t>57 companies</a:t>
            </a:r>
            <a:r>
              <a:rPr lang="en-US" sz="3200" dirty="0"/>
              <a:t>, each tracked over </a:t>
            </a:r>
            <a:r>
              <a:rPr lang="en-US" sz="3200" b="1" dirty="0"/>
              <a:t>11 years (2010 to 2021)</a:t>
            </a:r>
            <a:r>
              <a:rPr lang="en-US" sz="3200" dirty="0"/>
              <a:t>.</a:t>
            </a:r>
            <a:br>
              <a:rPr lang="en-US" sz="3200" dirty="0"/>
            </a:br>
            <a:r>
              <a:rPr lang="en-US" sz="3200" dirty="0"/>
              <a:t>There are </a:t>
            </a:r>
            <a:r>
              <a:rPr lang="en-US" sz="3200" b="1" dirty="0"/>
              <a:t>10 columns</a:t>
            </a:r>
            <a:r>
              <a:rPr lang="en-US" sz="3200" dirty="0"/>
              <a:t> describing financial and operational details for each company: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 err="1"/>
              <a:t>gvkey</a:t>
            </a:r>
            <a:r>
              <a:rPr lang="en-US" sz="3200" dirty="0"/>
              <a:t>: Unique ID for each company.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year</a:t>
            </a:r>
            <a:r>
              <a:rPr lang="en-US" sz="3200" dirty="0"/>
              <a:t>: The specific year of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 err="1"/>
              <a:t>CompanyName</a:t>
            </a:r>
            <a:r>
              <a:rPr lang="en-US" sz="3200" dirty="0"/>
              <a:t>: Name of the company.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Liabilities</a:t>
            </a:r>
            <a:r>
              <a:rPr lang="en-US" sz="3200" dirty="0"/>
              <a:t>: Total debt (in million dollars).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Sales</a:t>
            </a:r>
            <a:r>
              <a:rPr lang="en-US" sz="3200" dirty="0"/>
              <a:t>: Total revenue from sales (in million dollars).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 err="1"/>
              <a:t>AdvertisingExpense</a:t>
            </a:r>
            <a:r>
              <a:rPr lang="en-US" sz="3200" dirty="0"/>
              <a:t>: Money spent on advertisements (in million dollars).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 err="1"/>
              <a:t>ResearchandDevelopmentExpense</a:t>
            </a:r>
            <a:r>
              <a:rPr lang="en-US" sz="3200" dirty="0"/>
              <a:t>: R&amp;D spending (in million dollars).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 err="1"/>
              <a:t>SellingGeneralandAdministrat</a:t>
            </a:r>
            <a:r>
              <a:rPr lang="en-US" sz="3200" dirty="0"/>
              <a:t>: Operating and admin costs (in million dollars).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 err="1"/>
              <a:t>ActiveInactiveStatusMarker</a:t>
            </a:r>
            <a:r>
              <a:rPr lang="en-US" sz="3200" dirty="0"/>
              <a:t>: ‘A’ = Active, ‘I’ = Inactive during that year.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SIC</a:t>
            </a:r>
            <a:r>
              <a:rPr lang="en-US" sz="3200" dirty="0"/>
              <a:t>: Industry code for the company’s business type.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A801338-2038-65A7-D61D-B47BE3FB188A}"/>
              </a:ext>
            </a:extLst>
          </p:cNvPr>
          <p:cNvSpPr txBox="1">
            <a:spLocks/>
          </p:cNvSpPr>
          <p:nvPr/>
        </p:nvSpPr>
        <p:spPr>
          <a:xfrm>
            <a:off x="-11505468" y="9950993"/>
            <a:ext cx="16469360" cy="50716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dirty="0"/>
              <a:t>(Part / Whole) 100  </a:t>
            </a:r>
          </a:p>
        </p:txBody>
      </p:sp>
    </p:spTree>
    <p:extLst>
      <p:ext uri="{BB962C8B-B14F-4D97-AF65-F5344CB8AC3E}">
        <p14:creationId xmlns:p14="http://schemas.microsoft.com/office/powerpoint/2010/main" val="1619625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87400" y="1968500"/>
            <a:ext cx="167132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3000" b="0" i="0" u="none" strike="noStrike" dirty="0">
                <a:solidFill>
                  <a:srgbClr val="FFFFFF"/>
                </a:solidFill>
                <a:latin typeface="Lexend Semi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30600" y="4622800"/>
            <a:ext cx="11214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6600" i="0" u="none" strike="noStrike" dirty="0">
                <a:solidFill>
                  <a:srgbClr val="FFFFFF"/>
                </a:solidFill>
                <a:latin typeface="Lexend ExtraLight"/>
              </a:rPr>
              <a:t>Team Titans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32D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77A541-87EE-EE0C-37FD-32E66E3E0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E4952C22-412E-4CD4-9FCF-37EE82F42230}"/>
              </a:ext>
            </a:extLst>
          </p:cNvPr>
          <p:cNvSpPr/>
          <p:nvPr/>
        </p:nvSpPr>
        <p:spPr>
          <a:xfrm>
            <a:off x="-5410200" y="-2880170"/>
            <a:ext cx="28117800" cy="169925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>
              <a:lnSpc>
                <a:spcPct val="116199"/>
              </a:lnSpc>
            </a:pPr>
            <a:endParaRPr lang="en-US" sz="2400" b="1" i="0" u="none" strike="noStrike" dirty="0">
              <a:latin typeface="Lexend SemiBold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2477A18-3831-46C1-8B1D-A99CAE218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74956" y="-13752017"/>
            <a:ext cx="20916901" cy="12740078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FA9AD197-9BD0-333E-6CE3-913D9D5ABAF0}"/>
              </a:ext>
            </a:extLst>
          </p:cNvPr>
          <p:cNvSpPr txBox="1"/>
          <p:nvPr/>
        </p:nvSpPr>
        <p:spPr>
          <a:xfrm>
            <a:off x="952500" y="70485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Lexend ExtraLight"/>
            </a:endParaRPr>
          </a:p>
        </p:txBody>
      </p:sp>
      <p:pic>
        <p:nvPicPr>
          <p:cNvPr id="1026" name="Picture 2" descr="UIS ranked the top public regional university in Illinois by U.S. News &amp;  World Report">
            <a:extLst>
              <a:ext uri="{FF2B5EF4-FFF2-40B4-BE49-F238E27FC236}">
                <a16:creationId xmlns:a16="http://schemas.microsoft.com/office/drawing/2014/main" id="{E9310A40-19D1-0A49-C732-A7B6F36A6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55200" y="-3161277"/>
            <a:ext cx="18974129" cy="142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04152D1B-1F37-665F-D39D-E209A25930CC}"/>
              </a:ext>
            </a:extLst>
          </p:cNvPr>
          <p:cNvSpPr txBox="1"/>
          <p:nvPr/>
        </p:nvSpPr>
        <p:spPr>
          <a:xfrm>
            <a:off x="16205200" y="9347200"/>
            <a:ext cx="11303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FFFFFF"/>
                </a:solidFill>
                <a:latin typeface="Lexend Regular"/>
              </a:rPr>
              <a:t>Page 01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1B11E71-A6F6-E242-CEEB-530DB8E2FFFC}"/>
              </a:ext>
            </a:extLst>
          </p:cNvPr>
          <p:cNvSpPr txBox="1"/>
          <p:nvPr/>
        </p:nvSpPr>
        <p:spPr>
          <a:xfrm>
            <a:off x="16205200" y="9347200"/>
            <a:ext cx="11303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FFFFFF"/>
                </a:solidFill>
                <a:latin typeface="Lexend Regular"/>
              </a:rPr>
              <a:t>Page 01</a:t>
            </a:r>
          </a:p>
        </p:txBody>
      </p:sp>
      <p:sp>
        <p:nvSpPr>
          <p:cNvPr id="48" name="TextBox 5">
            <a:extLst>
              <a:ext uri="{FF2B5EF4-FFF2-40B4-BE49-F238E27FC236}">
                <a16:creationId xmlns:a16="http://schemas.microsoft.com/office/drawing/2014/main" id="{7C91D6A0-BE79-F006-6713-4EF3176794B6}"/>
              </a:ext>
            </a:extLst>
          </p:cNvPr>
          <p:cNvSpPr txBox="1"/>
          <p:nvPr/>
        </p:nvSpPr>
        <p:spPr>
          <a:xfrm>
            <a:off x="22936200" y="367044"/>
            <a:ext cx="8712200" cy="188211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800" b="1" dirty="0"/>
              <a:t>1. </a:t>
            </a:r>
            <a:r>
              <a:rPr lang="en-US" sz="4000" b="1" dirty="0"/>
              <a:t>What are the top 5% industries that have most research and development (R&amp;D) spending in the year of 2021? </a:t>
            </a:r>
            <a:endParaRPr lang="en-US" sz="4800" b="1" i="0" u="none" strike="noStrike" dirty="0">
              <a:latin typeface="Lexend SemiBold"/>
            </a:endParaRPr>
          </a:p>
        </p:txBody>
      </p:sp>
      <p:sp>
        <p:nvSpPr>
          <p:cNvPr id="49" name="TextBox 6">
            <a:extLst>
              <a:ext uri="{FF2B5EF4-FFF2-40B4-BE49-F238E27FC236}">
                <a16:creationId xmlns:a16="http://schemas.microsoft.com/office/drawing/2014/main" id="{E2147B4F-8E79-3049-862A-89DC0ABCE2F5}"/>
              </a:ext>
            </a:extLst>
          </p:cNvPr>
          <p:cNvSpPr txBox="1"/>
          <p:nvPr/>
        </p:nvSpPr>
        <p:spPr>
          <a:xfrm>
            <a:off x="27564924" y="1308100"/>
            <a:ext cx="10619014" cy="179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latin typeface="Lexend Light"/>
              </a:rPr>
              <a:t>Write a subtitle for the presentation here.</a:t>
            </a:r>
          </a:p>
        </p:txBody>
      </p: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EC94225E-A757-BFDC-787C-82A3F124D6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1523871"/>
              </p:ext>
            </p:extLst>
          </p:nvPr>
        </p:nvGraphicFramePr>
        <p:xfrm>
          <a:off x="26771600" y="2553362"/>
          <a:ext cx="9786938" cy="6943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E36956CB-B508-197C-A780-9F2BF77035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119012"/>
              </p:ext>
            </p:extLst>
          </p:nvPr>
        </p:nvGraphicFramePr>
        <p:xfrm>
          <a:off x="16770350" y="-3968665"/>
          <a:ext cx="5619262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C52FCD05-4B8D-9E64-4791-E05E065105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3031190"/>
              </p:ext>
            </p:extLst>
          </p:nvPr>
        </p:nvGraphicFramePr>
        <p:xfrm>
          <a:off x="25831800" y="1171137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07666A02-DFE5-D474-98DC-C03096F066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8526076"/>
              </p:ext>
            </p:extLst>
          </p:nvPr>
        </p:nvGraphicFramePr>
        <p:xfrm>
          <a:off x="952500" y="15522610"/>
          <a:ext cx="6861990" cy="3946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A22B0FE9-6191-EDEE-21E8-72D9DB1F2C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0626960"/>
              </p:ext>
            </p:extLst>
          </p:nvPr>
        </p:nvGraphicFramePr>
        <p:xfrm>
          <a:off x="11950702" y="15471186"/>
          <a:ext cx="7137399" cy="3428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168" name="TextBox 5">
            <a:extLst>
              <a:ext uri="{FF2B5EF4-FFF2-40B4-BE49-F238E27FC236}">
                <a16:creationId xmlns:a16="http://schemas.microsoft.com/office/drawing/2014/main" id="{31076D57-7310-F93A-F6E4-1F96A2AED3BC}"/>
              </a:ext>
            </a:extLst>
          </p:cNvPr>
          <p:cNvSpPr txBox="1"/>
          <p:nvPr/>
        </p:nvSpPr>
        <p:spPr>
          <a:xfrm>
            <a:off x="1447800" y="2387263"/>
            <a:ext cx="13235322" cy="88253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buNone/>
            </a:pPr>
            <a:r>
              <a:rPr lang="en-US" sz="3600" dirty="0"/>
              <a:t>We were given data for </a:t>
            </a:r>
            <a:r>
              <a:rPr lang="en-US" sz="3600" b="1" dirty="0"/>
              <a:t>57 companies</a:t>
            </a:r>
            <a:r>
              <a:rPr lang="en-US" sz="3600" dirty="0"/>
              <a:t>, each tracked over </a:t>
            </a:r>
            <a:r>
              <a:rPr lang="en-US" sz="3600" b="1" dirty="0"/>
              <a:t>11 years (2010 to 2021)</a:t>
            </a:r>
            <a:r>
              <a:rPr lang="en-US" sz="3600" dirty="0"/>
              <a:t>.</a:t>
            </a:r>
            <a:br>
              <a:rPr lang="en-US" sz="3600" dirty="0"/>
            </a:br>
            <a:r>
              <a:rPr lang="en-US" sz="3600" dirty="0"/>
              <a:t>There are </a:t>
            </a:r>
            <a:r>
              <a:rPr lang="en-US" sz="3600" b="1" dirty="0"/>
              <a:t>10 columns</a:t>
            </a:r>
            <a:r>
              <a:rPr lang="en-US" sz="3600" dirty="0"/>
              <a:t> describing financial and operational details for each company:</a:t>
            </a:r>
          </a:p>
          <a:p>
            <a:pPr>
              <a:buNone/>
            </a:pPr>
            <a:r>
              <a:rPr lang="en-US" sz="3600" dirty="0"/>
              <a:t>Few Columns 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b="1" dirty="0" err="1"/>
              <a:t>CompanyName</a:t>
            </a:r>
            <a:r>
              <a:rPr lang="en-US" sz="3600" dirty="0"/>
              <a:t>: Name of the company.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b="1" dirty="0"/>
              <a:t>Liabilities</a:t>
            </a:r>
            <a:r>
              <a:rPr lang="en-US" sz="3600" dirty="0"/>
              <a:t>: Total debt (in million dollars).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b="1" dirty="0"/>
              <a:t>Sales</a:t>
            </a:r>
            <a:r>
              <a:rPr lang="en-US" sz="3600" dirty="0"/>
              <a:t>: Total revenue from sales (in million dollars).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b="1" dirty="0" err="1"/>
              <a:t>AdvertisingExpense</a:t>
            </a:r>
            <a:r>
              <a:rPr lang="en-US" sz="3600" dirty="0"/>
              <a:t>: Money spent on advertisements (in million dollars).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b="1" dirty="0" err="1"/>
              <a:t>ResearchandDevelopmentExpense</a:t>
            </a:r>
            <a:r>
              <a:rPr lang="en-US" sz="3600" dirty="0"/>
              <a:t>: R&amp;D spending (in million dollars).</a:t>
            </a:r>
          </a:p>
          <a:p>
            <a:pPr lvl="1"/>
            <a:endParaRPr lang="en-US" sz="3600" dirty="0"/>
          </a:p>
        </p:txBody>
      </p:sp>
      <p:graphicFrame>
        <p:nvGraphicFramePr>
          <p:cNvPr id="7169" name="Chart 7168">
            <a:extLst>
              <a:ext uri="{FF2B5EF4-FFF2-40B4-BE49-F238E27FC236}">
                <a16:creationId xmlns:a16="http://schemas.microsoft.com/office/drawing/2014/main" id="{A05583D1-56D1-767C-796E-1352C8854B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7209893"/>
              </p:ext>
            </p:extLst>
          </p:nvPr>
        </p:nvGraphicFramePr>
        <p:xfrm>
          <a:off x="8924926" y="-6588082"/>
          <a:ext cx="7600462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171" name="TextBox 6">
            <a:extLst>
              <a:ext uri="{FF2B5EF4-FFF2-40B4-BE49-F238E27FC236}">
                <a16:creationId xmlns:a16="http://schemas.microsoft.com/office/drawing/2014/main" id="{9B941C28-964A-B461-0F5B-CD85325B2A1C}"/>
              </a:ext>
            </a:extLst>
          </p:cNvPr>
          <p:cNvSpPr txBox="1"/>
          <p:nvPr/>
        </p:nvSpPr>
        <p:spPr>
          <a:xfrm>
            <a:off x="1415716" y="1342133"/>
            <a:ext cx="126365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 fontAlgn="base">
              <a:lnSpc>
                <a:spcPts val="1950"/>
              </a:lnSpc>
              <a:spcAft>
                <a:spcPts val="1200"/>
              </a:spcAft>
            </a:pPr>
            <a:r>
              <a:rPr lang="en-US" sz="6000" i="0" u="sng" dirty="0">
                <a:effectLst/>
                <a:latin typeface="-apple-system"/>
              </a:rPr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2658160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32D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174055-4C10-B3D3-2BA6-7262BC454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6AAF55BC-A541-B40A-24EF-A4F4AD979355}"/>
              </a:ext>
            </a:extLst>
          </p:cNvPr>
          <p:cNvSpPr/>
          <p:nvPr/>
        </p:nvSpPr>
        <p:spPr>
          <a:xfrm>
            <a:off x="-5181600" y="-2538021"/>
            <a:ext cx="28117800" cy="1699259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solidFill>
                <a:schemeClr val="tx1"/>
              </a:solidFill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F6960725-EB5B-E886-438E-46FECC25E861}"/>
              </a:ext>
            </a:extLst>
          </p:cNvPr>
          <p:cNvSpPr txBox="1"/>
          <p:nvPr/>
        </p:nvSpPr>
        <p:spPr>
          <a:xfrm>
            <a:off x="952500" y="70485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Lexend ExtraLight"/>
            </a:endParaRPr>
          </a:p>
        </p:txBody>
      </p:sp>
      <p:pic>
        <p:nvPicPr>
          <p:cNvPr id="1026" name="Picture 2" descr="UIS ranked the top public regional university in Illinois by U.S. News &amp;  World Report">
            <a:extLst>
              <a:ext uri="{FF2B5EF4-FFF2-40B4-BE49-F238E27FC236}">
                <a16:creationId xmlns:a16="http://schemas.microsoft.com/office/drawing/2014/main" id="{873DAAF5-396B-544E-269C-DFAA80F7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55200" y="-3161277"/>
            <a:ext cx="18974129" cy="142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6">
            <a:extLst>
              <a:ext uri="{FF2B5EF4-FFF2-40B4-BE49-F238E27FC236}">
                <a16:creationId xmlns:a16="http://schemas.microsoft.com/office/drawing/2014/main" id="{80EDA1AA-C120-81DE-13AD-43A9706523C6}"/>
              </a:ext>
            </a:extLst>
          </p:cNvPr>
          <p:cNvSpPr txBox="1"/>
          <p:nvPr/>
        </p:nvSpPr>
        <p:spPr>
          <a:xfrm>
            <a:off x="16205200" y="9347200"/>
            <a:ext cx="11303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FFFFFF"/>
                </a:solidFill>
                <a:latin typeface="Lexend Regular"/>
              </a:rPr>
              <a:t>Page 01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7446F00-527E-4E63-9272-BB1632EA5B12}"/>
              </a:ext>
            </a:extLst>
          </p:cNvPr>
          <p:cNvSpPr txBox="1"/>
          <p:nvPr/>
        </p:nvSpPr>
        <p:spPr>
          <a:xfrm>
            <a:off x="16205200" y="9347200"/>
            <a:ext cx="11303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FFFFFF"/>
                </a:solidFill>
                <a:latin typeface="Lexend Regular"/>
              </a:rPr>
              <a:t>Page 01</a:t>
            </a:r>
          </a:p>
        </p:txBody>
      </p:sp>
      <p:sp>
        <p:nvSpPr>
          <p:cNvPr id="48" name="TextBox 5">
            <a:extLst>
              <a:ext uri="{FF2B5EF4-FFF2-40B4-BE49-F238E27FC236}">
                <a16:creationId xmlns:a16="http://schemas.microsoft.com/office/drawing/2014/main" id="{382FEF92-ABC7-3134-6ED0-E194F9A7014F}"/>
              </a:ext>
            </a:extLst>
          </p:cNvPr>
          <p:cNvSpPr txBox="1"/>
          <p:nvPr/>
        </p:nvSpPr>
        <p:spPr>
          <a:xfrm>
            <a:off x="952500" y="1342352"/>
            <a:ext cx="13550900" cy="188211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800" b="1" dirty="0"/>
              <a:t>1. </a:t>
            </a:r>
            <a:r>
              <a:rPr lang="en-US" sz="4000" b="1" dirty="0"/>
              <a:t>What are the top 5% industries that have most research and development (R&amp;D) spending in the year of 2021? </a:t>
            </a:r>
            <a:endParaRPr lang="en-US" sz="4800" b="1" i="0" u="none" strike="noStrike" dirty="0">
              <a:latin typeface="Lexend SemiBold"/>
            </a:endParaRPr>
          </a:p>
        </p:txBody>
      </p:sp>
      <p:sp>
        <p:nvSpPr>
          <p:cNvPr id="49" name="TextBox 6">
            <a:extLst>
              <a:ext uri="{FF2B5EF4-FFF2-40B4-BE49-F238E27FC236}">
                <a16:creationId xmlns:a16="http://schemas.microsoft.com/office/drawing/2014/main" id="{9D244052-669A-C3E4-C487-09D9BB6AC739}"/>
              </a:ext>
            </a:extLst>
          </p:cNvPr>
          <p:cNvSpPr txBox="1"/>
          <p:nvPr/>
        </p:nvSpPr>
        <p:spPr>
          <a:xfrm>
            <a:off x="27564924" y="1308100"/>
            <a:ext cx="10619014" cy="179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dirty="0">
                <a:latin typeface="Lexend Light"/>
              </a:rPr>
              <a:t>Write a subtitle for the presentation here.</a:t>
            </a:r>
          </a:p>
        </p:txBody>
      </p:sp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19D8D018-84E0-7C4C-05AB-C4F29600EF16}"/>
              </a:ext>
            </a:extLst>
          </p:cNvPr>
          <p:cNvGraphicFramePr>
            <a:graphicFrameLocks/>
          </p:cNvGraphicFramePr>
          <p:nvPr/>
        </p:nvGraphicFramePr>
        <p:xfrm>
          <a:off x="26771600" y="2553362"/>
          <a:ext cx="9786938" cy="6943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13CE4F89-2EFF-5FA6-D8BC-05281B2CCEC0}"/>
              </a:ext>
            </a:extLst>
          </p:cNvPr>
          <p:cNvGraphicFramePr>
            <a:graphicFrameLocks/>
          </p:cNvGraphicFramePr>
          <p:nvPr/>
        </p:nvGraphicFramePr>
        <p:xfrm>
          <a:off x="16770350" y="-3968665"/>
          <a:ext cx="5619262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492E438A-9FED-97EA-0AB0-3883A0D4DF10}"/>
              </a:ext>
            </a:extLst>
          </p:cNvPr>
          <p:cNvGraphicFramePr>
            <a:graphicFrameLocks/>
          </p:cNvGraphicFramePr>
          <p:nvPr/>
        </p:nvGraphicFramePr>
        <p:xfrm>
          <a:off x="25831800" y="1171137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E03F5E8D-B130-2A61-9B83-07B3A371FA9E}"/>
              </a:ext>
            </a:extLst>
          </p:cNvPr>
          <p:cNvGraphicFramePr>
            <a:graphicFrameLocks/>
          </p:cNvGraphicFramePr>
          <p:nvPr/>
        </p:nvGraphicFramePr>
        <p:xfrm>
          <a:off x="952500" y="15522610"/>
          <a:ext cx="6861990" cy="3946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6CD33ECB-D681-CC36-1A86-B69958D80F09}"/>
              </a:ext>
            </a:extLst>
          </p:cNvPr>
          <p:cNvGraphicFramePr>
            <a:graphicFrameLocks/>
          </p:cNvGraphicFramePr>
          <p:nvPr/>
        </p:nvGraphicFramePr>
        <p:xfrm>
          <a:off x="11950702" y="15471186"/>
          <a:ext cx="7137399" cy="3428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36C02-2B9B-1A67-F14A-020BE4E865D1}"/>
              </a:ext>
            </a:extLst>
          </p:cNvPr>
          <p:cNvSpPr txBox="1">
            <a:spLocks/>
          </p:cNvSpPr>
          <p:nvPr/>
        </p:nvSpPr>
        <p:spPr>
          <a:xfrm>
            <a:off x="9436100" y="3963876"/>
            <a:ext cx="16469360" cy="50716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dirty="0"/>
              <a:t>(Part / Whole) 100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36F001-032F-0A80-0BB1-8529B262F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52" y="5880099"/>
            <a:ext cx="5880012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09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52500" y="1295400"/>
            <a:ext cx="126365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7500" b="0" i="0" u="none" strike="noStrike" dirty="0">
              <a:solidFill>
                <a:srgbClr val="FFFFFF"/>
              </a:solidFill>
              <a:latin typeface="Lexen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58900" y="520700"/>
            <a:ext cx="6604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sz="3600" b="1" u="sng" dirty="0">
                <a:solidFill>
                  <a:schemeClr val="bg1"/>
                </a:solidFill>
              </a:rPr>
              <a:t>Approach</a:t>
            </a:r>
            <a:endParaRPr lang="en-PK" sz="3600" b="1" u="sng" dirty="0">
              <a:solidFill>
                <a:schemeClr val="bg1"/>
              </a:solidFill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B21B3B-1C17-8B0E-C284-C1126AECA4A7}"/>
              </a:ext>
            </a:extLst>
          </p:cNvPr>
          <p:cNvSpPr txBox="1">
            <a:spLocks/>
          </p:cNvSpPr>
          <p:nvPr/>
        </p:nvSpPr>
        <p:spPr>
          <a:xfrm>
            <a:off x="916940" y="1340827"/>
            <a:ext cx="6751320" cy="50716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Filter Data for the Year 2021</a:t>
            </a:r>
          </a:p>
          <a:p>
            <a:r>
              <a:rPr lang="en-US" dirty="0">
                <a:solidFill>
                  <a:schemeClr val="bg1"/>
                </a:solidFill>
              </a:rPr>
              <a:t>Sorting Companies in Descending Order by R&amp;D Spending</a:t>
            </a:r>
          </a:p>
          <a:p>
            <a:r>
              <a:rPr lang="en-US" dirty="0">
                <a:solidFill>
                  <a:schemeClr val="bg1"/>
                </a:solidFill>
              </a:rPr>
              <a:t>Calculate Top 5% Companies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(Part / Whole) 100  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AB507DA0-9F05-8829-71A9-AD49AD595A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560835"/>
              </p:ext>
            </p:extLst>
          </p:nvPr>
        </p:nvGraphicFramePr>
        <p:xfrm>
          <a:off x="9906000" y="266700"/>
          <a:ext cx="7600462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" name="TextBox 6">
            <a:extLst>
              <a:ext uri="{FF2B5EF4-FFF2-40B4-BE49-F238E27FC236}">
                <a16:creationId xmlns:a16="http://schemas.microsoft.com/office/drawing/2014/main" id="{B65A7DCB-258C-2921-EF29-3463B1086DA9}"/>
              </a:ext>
            </a:extLst>
          </p:cNvPr>
          <p:cNvSpPr txBox="1"/>
          <p:nvPr/>
        </p:nvSpPr>
        <p:spPr>
          <a:xfrm>
            <a:off x="10287000" y="5109936"/>
            <a:ext cx="6604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endParaRPr lang="en-PK" sz="3600" b="1" u="sng" dirty="0">
              <a:solidFill>
                <a:schemeClr val="bg1"/>
              </a:solidFill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7E43673A-DFED-1433-3B75-A94B8974C397}"/>
              </a:ext>
            </a:extLst>
          </p:cNvPr>
          <p:cNvSpPr txBox="1"/>
          <p:nvPr/>
        </p:nvSpPr>
        <p:spPr>
          <a:xfrm>
            <a:off x="1358900" y="4754336"/>
            <a:ext cx="6604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endParaRPr lang="en-PK" sz="3600" b="1" u="sng" dirty="0">
              <a:solidFill>
                <a:schemeClr val="bg1"/>
              </a:solidFill>
            </a:endParaRP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C7381EE5-A7AE-0DDD-6C01-31CA03B5EF11}"/>
              </a:ext>
            </a:extLst>
          </p:cNvPr>
          <p:cNvSpPr txBox="1"/>
          <p:nvPr/>
        </p:nvSpPr>
        <p:spPr>
          <a:xfrm>
            <a:off x="1427844" y="4787901"/>
            <a:ext cx="6604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sz="3600" b="1" dirty="0">
                <a:solidFill>
                  <a:schemeClr val="bg1"/>
                </a:solidFill>
              </a:rPr>
              <a:t>Sales vs R&amp;D Expenditure </a:t>
            </a:r>
            <a:endParaRPr lang="en-PK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21AD9E6C-480C-8D62-ACA1-820679F918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185507"/>
              </p:ext>
            </p:extLst>
          </p:nvPr>
        </p:nvGraphicFramePr>
        <p:xfrm>
          <a:off x="1291410" y="5465536"/>
          <a:ext cx="6861990" cy="3946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A44ED611-7CDF-E77B-89D9-FB2A484FB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3918770"/>
              </p:ext>
            </p:extLst>
          </p:nvPr>
        </p:nvGraphicFramePr>
        <p:xfrm>
          <a:off x="9753601" y="5589815"/>
          <a:ext cx="7137399" cy="3428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2A5F8761-7C8A-0CC0-C81C-A1228BF62A1F}"/>
              </a:ext>
            </a:extLst>
          </p:cNvPr>
          <p:cNvSpPr txBox="1"/>
          <p:nvPr/>
        </p:nvSpPr>
        <p:spPr>
          <a:xfrm>
            <a:off x="-9532321" y="-8796560"/>
            <a:ext cx="17200581" cy="8314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R&amp;D Spending Prioritization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 fontAlgn="base">
              <a:lnSpc>
                <a:spcPct val="150000"/>
              </a:lnSpc>
              <a:spcAft>
                <a:spcPts val="9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Managers should prioritize R&amp;D spending to ensure that their company remains competitive. The bar chart comparing Apple Inc. and Bristol-Myers Squibb Co. suggests that significant R&amp;D investment can be crucial for innovation and maintaining a competitive edge.</a:t>
            </a:r>
          </a:p>
          <a:p>
            <a:pPr algn="l" fontAlgn="base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Performance Benchmarking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 fontAlgn="base">
              <a:lnSpc>
                <a:spcPct val="150000"/>
              </a:lnSpc>
              <a:spcAft>
                <a:spcPts val="9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By sorting companies by R&amp;D spending and identifying the top 5%, managers can benchmark their company's performance against industry leaders. This can help in setting realistic R&amp;D investment targets.</a:t>
            </a:r>
          </a:p>
          <a:p>
            <a:pPr algn="l" fontAlgn="base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Sales and R&amp;D Correlation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 fontAlgn="base">
              <a:lnSpc>
                <a:spcPct val="150000"/>
              </a:lnSpc>
              <a:spcAft>
                <a:spcPts val="9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The bar chart showing sales vs. R&amp;D expenditure implies a potential correlation between the two. Managers should analyze whether increased R&amp;D spending leads to higher sales, which could justify further investment.</a:t>
            </a:r>
          </a:p>
          <a:p>
            <a:pPr algn="l" fontAlgn="base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Long-Term Strategy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 fontAlgn="base">
              <a:lnSpc>
                <a:spcPct val="150000"/>
              </a:lnSpc>
              <a:spcAft>
                <a:spcPts val="9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The line chart tracking R&amp;D spending over years indicates the importance of a long-term commitment to R&amp;D. </a:t>
            </a:r>
          </a:p>
          <a:p>
            <a:pPr marL="742950" lvl="1" indent="-285750" algn="l" fontAlgn="base">
              <a:lnSpc>
                <a:spcPct val="150000"/>
              </a:lnSpc>
              <a:spcAft>
                <a:spcPts val="9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Managers should consider sustained investment in R&amp;D as part of their strategic planning to foster innovation and growth.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3F3FC8-0276-C8E5-FA6B-4536C4407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8F67FF-F484-A4D4-2B7B-253B86781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0" y="4412326"/>
            <a:ext cx="6172200" cy="6172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EC4597-38CF-8377-6524-085D7E38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244" y="615950"/>
            <a:ext cx="7175500" cy="5016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3EA09BA-CA9E-5E9F-9786-91BE749A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9129742"/>
            <a:ext cx="8978900" cy="11366500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AA848348-E728-EA1A-9E9F-D3D8561780B5}"/>
              </a:ext>
            </a:extLst>
          </p:cNvPr>
          <p:cNvSpPr txBox="1"/>
          <p:nvPr/>
        </p:nvSpPr>
        <p:spPr>
          <a:xfrm>
            <a:off x="952500" y="70485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Lexend ExtraLight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4A515D86-33DE-79E8-5E38-9FF678C0D1CD}"/>
              </a:ext>
            </a:extLst>
          </p:cNvPr>
          <p:cNvSpPr txBox="1"/>
          <p:nvPr/>
        </p:nvSpPr>
        <p:spPr>
          <a:xfrm>
            <a:off x="21411984" y="5632450"/>
            <a:ext cx="3225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Lexend Medium"/>
              </a:rPr>
              <a:t>Presented by</a:t>
            </a:r>
          </a:p>
        </p:txBody>
      </p:sp>
      <p:pic>
        <p:nvPicPr>
          <p:cNvPr id="1026" name="Picture 2" descr="UIS ranked the top public regional university in Illinois by U.S. News &amp;  World Report">
            <a:extLst>
              <a:ext uri="{FF2B5EF4-FFF2-40B4-BE49-F238E27FC236}">
                <a16:creationId xmlns:a16="http://schemas.microsoft.com/office/drawing/2014/main" id="{0AC7FD06-518D-2F7E-E45D-4581EACDC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24" y="-18475939"/>
            <a:ext cx="18974129" cy="142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90E6DB35-26B9-C789-8A93-3305181DB8B3}"/>
              </a:ext>
            </a:extLst>
          </p:cNvPr>
          <p:cNvSpPr txBox="1"/>
          <p:nvPr/>
        </p:nvSpPr>
        <p:spPr>
          <a:xfrm>
            <a:off x="-15037344" y="7551783"/>
            <a:ext cx="105918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3900" spc="-400" dirty="0">
                <a:solidFill>
                  <a:srgbClr val="FFFFFF"/>
                </a:solidFill>
                <a:latin typeface="Lexend Bold"/>
              </a:rPr>
              <a:t>Titans</a:t>
            </a:r>
            <a:endParaRPr lang="en-US" sz="13900" b="0" i="0" u="none" strike="noStrike" spc="-400" dirty="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24" name="Picture 15">
            <a:extLst>
              <a:ext uri="{FF2B5EF4-FFF2-40B4-BE49-F238E27FC236}">
                <a16:creationId xmlns:a16="http://schemas.microsoft.com/office/drawing/2014/main" id="{6B775211-3B8B-9051-5A4E-AD3544D4A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62600" y="3247795"/>
            <a:ext cx="3403600" cy="76200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F4DB6DFB-9175-8AA4-3352-F5EE0A35E908}"/>
              </a:ext>
            </a:extLst>
          </p:cNvPr>
          <p:cNvSpPr txBox="1"/>
          <p:nvPr/>
        </p:nvSpPr>
        <p:spPr>
          <a:xfrm>
            <a:off x="-2516924" y="-1562100"/>
            <a:ext cx="2921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University of Illinois - Springfield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B76CC671-FADC-5458-E1E3-8A1CF838C0B3}"/>
              </a:ext>
            </a:extLst>
          </p:cNvPr>
          <p:cNvSpPr txBox="1"/>
          <p:nvPr/>
        </p:nvSpPr>
        <p:spPr>
          <a:xfrm>
            <a:off x="-15913100" y="2128058"/>
            <a:ext cx="95758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2600" spc="-300" dirty="0">
                <a:solidFill>
                  <a:srgbClr val="FFFFFF"/>
                </a:solidFill>
                <a:latin typeface="Lexend Bold"/>
              </a:rPr>
              <a:t>Team </a:t>
            </a:r>
            <a:endParaRPr lang="en-US" sz="12600" b="0" i="0" u="none" strike="noStrike" spc="-300" dirty="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187B7B1-E927-D685-1E10-5B5A2AFDD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90600" y="877113"/>
            <a:ext cx="266700" cy="26670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05E638A6-D385-A8B3-D7BB-AF00668E8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90600" y="877113"/>
            <a:ext cx="266700" cy="2667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5A1A2E77-42C6-20FF-69D0-548E08ECD17D}"/>
              </a:ext>
            </a:extLst>
          </p:cNvPr>
          <p:cNvSpPr txBox="1"/>
          <p:nvPr/>
        </p:nvSpPr>
        <p:spPr>
          <a:xfrm>
            <a:off x="18620114" y="7158083"/>
            <a:ext cx="36449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Pavan</a:t>
            </a:r>
          </a:p>
          <a:p>
            <a:pPr lvl="0" algn="ctr">
              <a:lnSpc>
                <a:spcPct val="116199"/>
              </a:lnSpc>
            </a:pPr>
            <a:r>
              <a:rPr lang="en-US" sz="2200" dirty="0">
                <a:solidFill>
                  <a:srgbClr val="FFFFFF"/>
                </a:solidFill>
                <a:latin typeface="Lexend ExtraLight"/>
              </a:rPr>
              <a:t>&amp;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Aravind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BBADDA7-8DA6-E4C4-B44F-0A64395C9A8F}"/>
              </a:ext>
            </a:extLst>
          </p:cNvPr>
          <p:cNvSpPr txBox="1"/>
          <p:nvPr/>
        </p:nvSpPr>
        <p:spPr>
          <a:xfrm>
            <a:off x="21134714" y="11163300"/>
            <a:ext cx="11303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Page 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26A9CED-15E9-2A93-326E-DDDA02EBCA46}"/>
              </a:ext>
            </a:extLst>
          </p:cNvPr>
          <p:cNvSpPr txBox="1"/>
          <p:nvPr/>
        </p:nvSpPr>
        <p:spPr>
          <a:xfrm>
            <a:off x="-8483600" y="166497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3rd Annual UIS Analytics House Cup Competition</a:t>
            </a:r>
            <a:endParaRPr lang="en-US" sz="2800" b="0" i="0" u="none" strike="noStrike" dirty="0">
              <a:solidFill>
                <a:schemeClr val="bg1"/>
              </a:solidFill>
              <a:latin typeface="Lexend ExtraLigh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D43273-B020-1E25-E882-124BF25685D6}"/>
              </a:ext>
            </a:extLst>
          </p:cNvPr>
          <p:cNvSpPr/>
          <p:nvPr/>
        </p:nvSpPr>
        <p:spPr>
          <a:xfrm>
            <a:off x="16290965" y="7969226"/>
            <a:ext cx="3857585" cy="418782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33552-7BC8-A697-4D76-A9CF84F2B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0" y="-5605738"/>
            <a:ext cx="20916901" cy="12740078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D0E12F2-E7BA-59C8-72E9-BCF965693E32}"/>
              </a:ext>
            </a:extLst>
          </p:cNvPr>
          <p:cNvSpPr txBox="1">
            <a:spLocks/>
          </p:cNvSpPr>
          <p:nvPr/>
        </p:nvSpPr>
        <p:spPr>
          <a:xfrm>
            <a:off x="-10281376" y="3276288"/>
            <a:ext cx="8275536" cy="23461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2) By using visual demonstration (e.g., table and/or graph), what are the advertising and R&amp;D expenditure trends over time for Radio and Television Broadcasting and Communication industry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7B462-DD9A-BDE5-71C9-21747EE25C94}"/>
              </a:ext>
            </a:extLst>
          </p:cNvPr>
          <p:cNvSpPr txBox="1"/>
          <p:nvPr/>
        </p:nvSpPr>
        <p:spPr>
          <a:xfrm>
            <a:off x="495765" y="1296627"/>
            <a:ext cx="17200581" cy="8314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R&amp;D Spending Prioritization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 fontAlgn="base">
              <a:lnSpc>
                <a:spcPct val="150000"/>
              </a:lnSpc>
              <a:spcAft>
                <a:spcPts val="9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Managers should prioritize R&amp;D spending to ensure that their company remains competitive. The bar chart comparing Apple Inc. and Bristol-Myers Squibb Co. suggests that significant R&amp;D investment can be crucial for innovation and maintaining a competitive edge.</a:t>
            </a:r>
          </a:p>
          <a:p>
            <a:pPr algn="l" fontAlgn="base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Performance Benchmarking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 fontAlgn="base">
              <a:lnSpc>
                <a:spcPct val="150000"/>
              </a:lnSpc>
              <a:spcAft>
                <a:spcPts val="9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By sorting companies by R&amp;D spending and identifying the top 5%, managers can benchmark their company's performance against industry leaders. This can help in setting realistic R&amp;D investment targets.</a:t>
            </a:r>
          </a:p>
          <a:p>
            <a:pPr algn="l" fontAlgn="base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Sales and R&amp;D Correlation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 fontAlgn="base">
              <a:lnSpc>
                <a:spcPct val="150000"/>
              </a:lnSpc>
              <a:spcAft>
                <a:spcPts val="9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The bar chart showing sales vs. R&amp;D expenditure implies a potential correlation between the two. Managers should analyze whether increased R&amp;D spending leads to higher sales, which could justify further investment.</a:t>
            </a:r>
          </a:p>
          <a:p>
            <a:pPr algn="l" fontAlgn="base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400" b="1" i="0" dirty="0">
                <a:solidFill>
                  <a:schemeClr val="bg1"/>
                </a:solidFill>
                <a:effectLst/>
                <a:latin typeface="+mj-lt"/>
              </a:rPr>
              <a:t>Long-Term Strategy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:</a:t>
            </a:r>
          </a:p>
          <a:p>
            <a:pPr marL="742950" lvl="1" indent="-285750" algn="l" fontAlgn="base">
              <a:lnSpc>
                <a:spcPct val="150000"/>
              </a:lnSpc>
              <a:spcAft>
                <a:spcPts val="9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The line chart tracking R&amp;D spending over years indicates the importance of a long-term commitment to R&amp;D. </a:t>
            </a:r>
          </a:p>
          <a:p>
            <a:pPr marL="742950" lvl="1" indent="-285750" algn="l" fontAlgn="base">
              <a:lnSpc>
                <a:spcPct val="150000"/>
              </a:lnSpc>
              <a:spcAft>
                <a:spcPts val="9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+mj-lt"/>
              </a:rPr>
              <a:t>Managers should consider sustained investment in R&amp;D as part of their strategic planning to foster innovation and growth.</a:t>
            </a:r>
          </a:p>
        </p:txBody>
      </p:sp>
    </p:spTree>
    <p:extLst>
      <p:ext uri="{BB962C8B-B14F-4D97-AF65-F5344CB8AC3E}">
        <p14:creationId xmlns:p14="http://schemas.microsoft.com/office/powerpoint/2010/main" val="911853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F67718-CADD-2B3D-59E7-110F61993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4D0E75-0CDF-D1E2-768F-148852EB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0" y="4412326"/>
            <a:ext cx="6172200" cy="6172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143F33-4DD3-DFA6-D048-BA8258695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244" y="615950"/>
            <a:ext cx="7175500" cy="5016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D0DE02-CF35-1664-63BE-B9A1BB5B1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9129742"/>
            <a:ext cx="8978900" cy="11366500"/>
          </a:xfrm>
          <a:prstGeom prst="rect">
            <a:avLst/>
          </a:prstGeom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DBD30780-1EFF-823C-A0BC-EFFF7FFA3119}"/>
              </a:ext>
            </a:extLst>
          </p:cNvPr>
          <p:cNvSpPr txBox="1"/>
          <p:nvPr/>
        </p:nvSpPr>
        <p:spPr>
          <a:xfrm>
            <a:off x="952500" y="70485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Lexend ExtraLight"/>
            </a:endParaRPr>
          </a:p>
        </p:txBody>
      </p:sp>
      <p:sp>
        <p:nvSpPr>
          <p:cNvPr id="21" name="TextBox 12">
            <a:extLst>
              <a:ext uri="{FF2B5EF4-FFF2-40B4-BE49-F238E27FC236}">
                <a16:creationId xmlns:a16="http://schemas.microsoft.com/office/drawing/2014/main" id="{9A94A99C-8EBC-D565-C0F7-346FDB5039A9}"/>
              </a:ext>
            </a:extLst>
          </p:cNvPr>
          <p:cNvSpPr txBox="1"/>
          <p:nvPr/>
        </p:nvSpPr>
        <p:spPr>
          <a:xfrm>
            <a:off x="21411984" y="5632450"/>
            <a:ext cx="32258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FFFFFF"/>
                </a:solidFill>
                <a:latin typeface="Lexend Medium"/>
              </a:rPr>
              <a:t>Presented by</a:t>
            </a:r>
          </a:p>
        </p:txBody>
      </p:sp>
      <p:pic>
        <p:nvPicPr>
          <p:cNvPr id="1026" name="Picture 2" descr="UIS ranked the top public regional university in Illinois by U.S. News &amp;  World Report">
            <a:extLst>
              <a:ext uri="{FF2B5EF4-FFF2-40B4-BE49-F238E27FC236}">
                <a16:creationId xmlns:a16="http://schemas.microsoft.com/office/drawing/2014/main" id="{852ED8F4-0BC6-CF53-512C-119F17EC8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6424" y="-18475939"/>
            <a:ext cx="18974129" cy="142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472103F2-9037-0D48-AC05-57C629872A48}"/>
              </a:ext>
            </a:extLst>
          </p:cNvPr>
          <p:cNvSpPr txBox="1"/>
          <p:nvPr/>
        </p:nvSpPr>
        <p:spPr>
          <a:xfrm>
            <a:off x="-15037344" y="7551783"/>
            <a:ext cx="10591800" cy="247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3900" spc="-400" dirty="0">
                <a:solidFill>
                  <a:srgbClr val="FFFFFF"/>
                </a:solidFill>
                <a:latin typeface="Lexend Bold"/>
              </a:rPr>
              <a:t>Titans</a:t>
            </a:r>
            <a:endParaRPr lang="en-US" sz="13900" b="0" i="0" u="none" strike="noStrike" spc="-400" dirty="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24" name="Picture 15">
            <a:extLst>
              <a:ext uri="{FF2B5EF4-FFF2-40B4-BE49-F238E27FC236}">
                <a16:creationId xmlns:a16="http://schemas.microsoft.com/office/drawing/2014/main" id="{5EDB199A-5546-5255-3A57-06B6304A6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62600" y="3247795"/>
            <a:ext cx="3403600" cy="76200"/>
          </a:xfrm>
          <a:prstGeom prst="rect">
            <a:avLst/>
          </a:prstGeom>
        </p:spPr>
      </p:pic>
      <p:sp>
        <p:nvSpPr>
          <p:cNvPr id="18" name="TextBox 8">
            <a:extLst>
              <a:ext uri="{FF2B5EF4-FFF2-40B4-BE49-F238E27FC236}">
                <a16:creationId xmlns:a16="http://schemas.microsoft.com/office/drawing/2014/main" id="{700FE629-A134-5B68-4F08-37D562E4FD4A}"/>
              </a:ext>
            </a:extLst>
          </p:cNvPr>
          <p:cNvSpPr txBox="1"/>
          <p:nvPr/>
        </p:nvSpPr>
        <p:spPr>
          <a:xfrm>
            <a:off x="-2516924" y="-1562100"/>
            <a:ext cx="29210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University of Illinois - Springfield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FC5E75B3-B7F5-F41C-C31B-A0B28A26ACB6}"/>
              </a:ext>
            </a:extLst>
          </p:cNvPr>
          <p:cNvSpPr txBox="1"/>
          <p:nvPr/>
        </p:nvSpPr>
        <p:spPr>
          <a:xfrm>
            <a:off x="-15913100" y="2128058"/>
            <a:ext cx="95758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12600" spc="-300" dirty="0">
                <a:solidFill>
                  <a:srgbClr val="FFFFFF"/>
                </a:solidFill>
                <a:latin typeface="Lexend Bold"/>
              </a:rPr>
              <a:t>Team </a:t>
            </a:r>
            <a:endParaRPr lang="en-US" sz="12600" b="0" i="0" u="none" strike="noStrike" spc="-300" dirty="0">
              <a:solidFill>
                <a:srgbClr val="FFFFFF"/>
              </a:solidFill>
              <a:latin typeface="Lexend Bold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97A743-10F2-D43B-BF5B-151BD1436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90600" y="877113"/>
            <a:ext cx="266700" cy="26670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666D64C6-8E56-1B85-87BD-EC2895795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90600" y="877113"/>
            <a:ext cx="266700" cy="266700"/>
          </a:xfrm>
          <a:prstGeom prst="rect">
            <a:avLst/>
          </a:prstGeom>
        </p:spPr>
      </p:pic>
      <p:sp>
        <p:nvSpPr>
          <p:cNvPr id="22" name="TextBox 13">
            <a:extLst>
              <a:ext uri="{FF2B5EF4-FFF2-40B4-BE49-F238E27FC236}">
                <a16:creationId xmlns:a16="http://schemas.microsoft.com/office/drawing/2014/main" id="{FA3EF8CA-58B2-1791-C133-B6731E67D01A}"/>
              </a:ext>
            </a:extLst>
          </p:cNvPr>
          <p:cNvSpPr txBox="1"/>
          <p:nvPr/>
        </p:nvSpPr>
        <p:spPr>
          <a:xfrm>
            <a:off x="18620114" y="7158083"/>
            <a:ext cx="36449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Pavan</a:t>
            </a:r>
          </a:p>
          <a:p>
            <a:pPr lvl="0" algn="ctr">
              <a:lnSpc>
                <a:spcPct val="116199"/>
              </a:lnSpc>
            </a:pPr>
            <a:r>
              <a:rPr lang="en-US" sz="2200" dirty="0">
                <a:solidFill>
                  <a:srgbClr val="FFFFFF"/>
                </a:solidFill>
                <a:latin typeface="Lexend ExtraLight"/>
              </a:rPr>
              <a:t>&amp;</a:t>
            </a:r>
          </a:p>
          <a:p>
            <a:pPr lvl="0" algn="ctr">
              <a:lnSpc>
                <a:spcPct val="116199"/>
              </a:lnSpc>
            </a:pPr>
            <a:r>
              <a:rPr lang="en-US" sz="2200" b="0" i="0" u="none" strike="noStrike" dirty="0">
                <a:solidFill>
                  <a:srgbClr val="FFFFFF"/>
                </a:solidFill>
                <a:latin typeface="Lexend ExtraLight"/>
              </a:rPr>
              <a:t>Aravind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D6D0B37-A2E0-716B-ACC2-C94063D02327}"/>
              </a:ext>
            </a:extLst>
          </p:cNvPr>
          <p:cNvSpPr txBox="1"/>
          <p:nvPr/>
        </p:nvSpPr>
        <p:spPr>
          <a:xfrm>
            <a:off x="21134714" y="11163300"/>
            <a:ext cx="11303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FFFFFF"/>
                </a:solidFill>
                <a:latin typeface="Lexend Regular"/>
              </a:rPr>
              <a:t>Page 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8557C2D-E637-1747-F156-D3CC3D2B4281}"/>
              </a:ext>
            </a:extLst>
          </p:cNvPr>
          <p:cNvSpPr txBox="1"/>
          <p:nvPr/>
        </p:nvSpPr>
        <p:spPr>
          <a:xfrm>
            <a:off x="-8483600" y="16649700"/>
            <a:ext cx="8483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3rd Annual UIS Analytics House Cup Competition</a:t>
            </a:r>
            <a:endParaRPr lang="en-US" sz="2800" b="0" i="0" u="none" strike="noStrike" dirty="0">
              <a:solidFill>
                <a:schemeClr val="bg1"/>
              </a:solidFill>
              <a:latin typeface="Lexend ExtraLigh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71E5F-25CC-4880-68E6-1D14B71B6CFD}"/>
              </a:ext>
            </a:extLst>
          </p:cNvPr>
          <p:cNvSpPr/>
          <p:nvPr/>
        </p:nvSpPr>
        <p:spPr>
          <a:xfrm>
            <a:off x="-3670844" y="-2794828"/>
            <a:ext cx="25540244" cy="1644378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3A6CD3A-FC7F-3492-3CED-4BDA20D1911E}"/>
              </a:ext>
            </a:extLst>
          </p:cNvPr>
          <p:cNvSpPr txBox="1">
            <a:spLocks/>
          </p:cNvSpPr>
          <p:nvPr/>
        </p:nvSpPr>
        <p:spPr>
          <a:xfrm>
            <a:off x="1360895" y="805206"/>
            <a:ext cx="15936505" cy="23461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tx1"/>
                </a:solidFill>
              </a:rPr>
              <a:t>2) By using visual demonstration (e.g., table and/or graph), what are the advertising and R&amp;D expenditure trends over time for Radio and Television Broadcasting and Communication industry</a:t>
            </a:r>
            <a:endParaRPr lang="en-US" b="1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5CCF941-A90A-278B-DEFD-07FD8D118E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614742"/>
              </p:ext>
            </p:extLst>
          </p:nvPr>
        </p:nvGraphicFramePr>
        <p:xfrm>
          <a:off x="21290702" y="14999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C3D585-4348-CEDA-9B48-948812EE2D18}"/>
              </a:ext>
            </a:extLst>
          </p:cNvPr>
          <p:cNvCxnSpPr/>
          <p:nvPr/>
        </p:nvCxnSpPr>
        <p:spPr>
          <a:xfrm>
            <a:off x="20191739" y="1320328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613D6B8-A187-2B4A-072A-4A480B3228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52" y="5880099"/>
            <a:ext cx="5880012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83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13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4760D-00FC-623A-0236-B8D2C4748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F2884EF-9B1B-455C-2637-2DD2F921404C}"/>
              </a:ext>
            </a:extLst>
          </p:cNvPr>
          <p:cNvSpPr txBox="1"/>
          <p:nvPr/>
        </p:nvSpPr>
        <p:spPr>
          <a:xfrm>
            <a:off x="1143000" y="876300"/>
            <a:ext cx="126365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sz="7500" b="0" i="0" u="none" strike="noStrike" dirty="0">
              <a:solidFill>
                <a:srgbClr val="FFFFFF"/>
              </a:solidFill>
              <a:latin typeface="Lexend SemiBold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5CCF941-A90A-278B-DEFD-07FD8D118E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8029200"/>
              </p:ext>
            </p:extLst>
          </p:nvPr>
        </p:nvGraphicFramePr>
        <p:xfrm>
          <a:off x="1981200" y="2781300"/>
          <a:ext cx="14097000" cy="599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A30B26-203D-2A31-75E2-DA015192133E}"/>
              </a:ext>
            </a:extLst>
          </p:cNvPr>
          <p:cNvCxnSpPr>
            <a:cxnSpLocks/>
          </p:cNvCxnSpPr>
          <p:nvPr/>
        </p:nvCxnSpPr>
        <p:spPr>
          <a:xfrm flipV="1">
            <a:off x="3352800" y="4033494"/>
            <a:ext cx="12115800" cy="400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Clarity - Free business and finance icons">
            <a:extLst>
              <a:ext uri="{FF2B5EF4-FFF2-40B4-BE49-F238E27FC236}">
                <a16:creationId xmlns:a16="http://schemas.microsoft.com/office/drawing/2014/main" id="{1F9F0701-EE2E-1BB0-685C-89CE7474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6416" y="8537575"/>
            <a:ext cx="17272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E536A19-B55C-587F-CE07-9BF9CDC8ACF4}"/>
              </a:ext>
            </a:extLst>
          </p:cNvPr>
          <p:cNvSpPr txBox="1">
            <a:spLocks/>
          </p:cNvSpPr>
          <p:nvPr/>
        </p:nvSpPr>
        <p:spPr>
          <a:xfrm>
            <a:off x="1360895" y="805206"/>
            <a:ext cx="15936505" cy="23461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AFC6658-E374-9FBD-B099-C815EC809BF4}"/>
              </a:ext>
            </a:extLst>
          </p:cNvPr>
          <p:cNvSpPr txBox="1">
            <a:spLocks/>
          </p:cNvSpPr>
          <p:nvPr/>
        </p:nvSpPr>
        <p:spPr>
          <a:xfrm>
            <a:off x="1513295" y="957606"/>
            <a:ext cx="15936505" cy="23461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2) By using visual demonstration (e.g., table and/or graph), what are the advertising and R&amp;D expenditure trends over time for Radio and Television Broadcasting and Communication industry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DCC121B3-0D2E-1E05-7144-62BF56F35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4152586"/>
              </p:ext>
            </p:extLst>
          </p:nvPr>
        </p:nvGraphicFramePr>
        <p:xfrm>
          <a:off x="-7315200" y="3432175"/>
          <a:ext cx="6858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203264A-3C19-40B7-6C65-0DAE3AAD9E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6330496"/>
              </p:ext>
            </p:extLst>
          </p:nvPr>
        </p:nvGraphicFramePr>
        <p:xfrm>
          <a:off x="9982200" y="10858500"/>
          <a:ext cx="6858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TextBox 6">
            <a:extLst>
              <a:ext uri="{FF2B5EF4-FFF2-40B4-BE49-F238E27FC236}">
                <a16:creationId xmlns:a16="http://schemas.microsoft.com/office/drawing/2014/main" id="{6E89CE00-A99A-6133-322C-4AF5F6947D63}"/>
              </a:ext>
            </a:extLst>
          </p:cNvPr>
          <p:cNvSpPr txBox="1"/>
          <p:nvPr/>
        </p:nvSpPr>
        <p:spPr>
          <a:xfrm>
            <a:off x="-9220200" y="-1025769"/>
            <a:ext cx="153543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1" i="0" u="none" strike="noStrike" dirty="0">
                <a:solidFill>
                  <a:srgbClr val="000000"/>
                </a:solidFill>
                <a:latin typeface="Lexend SemiBold"/>
              </a:rPr>
              <a:t>How effectively AMD has translated advertising spending into sales growth between 2019 and 2021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42D2508-34ED-1F5C-D086-1A5091D366AA}"/>
              </a:ext>
            </a:extLst>
          </p:cNvPr>
          <p:cNvSpPr txBox="1"/>
          <p:nvPr/>
        </p:nvSpPr>
        <p:spPr>
          <a:xfrm>
            <a:off x="-3359150" y="11146536"/>
            <a:ext cx="5803900" cy="22646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b="1" dirty="0"/>
              <a:t>From 2019 to 2021</a:t>
            </a:r>
            <a:r>
              <a:rPr lang="en-US" dirty="0"/>
              <a:t>, there was a sharp and continuous increase, with values more than doubling—indicating significant growth during this period</a:t>
            </a:r>
          </a:p>
          <a:p>
            <a:pPr marL="285750" indent="-28575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Compared to 2010–2018</a:t>
            </a:r>
            <a:r>
              <a:rPr lang="en-US" dirty="0"/>
              <a:t>, where the trend was mostly flat or slightly declining, the post-2019 growth is a clear upward shift in performance or investment.</a:t>
            </a:r>
          </a:p>
          <a:p>
            <a:pPr lvl="0" algn="l">
              <a:lnSpc>
                <a:spcPct val="124499"/>
              </a:lnSpc>
            </a:pPr>
            <a:endParaRPr lang="en-US" sz="1800" b="0" i="0" u="none" strike="noStrike" dirty="0">
              <a:solidFill>
                <a:srgbClr val="FFFFFF"/>
              </a:solidFill>
              <a:latin typeface="Lexend Light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04FFA387-938D-A166-55B3-60B6E109A18A}"/>
              </a:ext>
            </a:extLst>
          </p:cNvPr>
          <p:cNvSpPr txBox="1"/>
          <p:nvPr/>
        </p:nvSpPr>
        <p:spPr>
          <a:xfrm>
            <a:off x="18821400" y="62588"/>
            <a:ext cx="6024154" cy="17900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2019 to 2021</a:t>
            </a:r>
            <a:r>
              <a:rPr lang="en-US" dirty="0"/>
              <a:t> shows a strong upward trend, with values rising steeply each year—especially in 2021, which hits the peak.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2010 to 2015</a:t>
            </a:r>
            <a:r>
              <a:rPr lang="en-US" dirty="0"/>
              <a:t> had </a:t>
            </a:r>
            <a:r>
              <a:rPr lang="en-US" b="1" dirty="0"/>
              <a:t>almost no activity</a:t>
            </a:r>
            <a:r>
              <a:rPr lang="en-US" dirty="0"/>
              <a:t>, and while there was gradual growth from 2016 to 2018, it was much smaller compared to the post-2019 surge.</a:t>
            </a:r>
          </a:p>
        </p:txBody>
      </p:sp>
    </p:spTree>
    <p:extLst>
      <p:ext uri="{BB962C8B-B14F-4D97-AF65-F5344CB8AC3E}">
        <p14:creationId xmlns:p14="http://schemas.microsoft.com/office/powerpoint/2010/main" val="22206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82" y="1968500"/>
            <a:ext cx="8122858" cy="36494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705" y="1917700"/>
            <a:ext cx="8122857" cy="37002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706872"/>
            <a:ext cx="8140700" cy="33990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706872"/>
            <a:ext cx="8191500" cy="339902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584200"/>
            <a:ext cx="153543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200" b="1" i="0" u="none" strike="noStrike" dirty="0">
                <a:solidFill>
                  <a:srgbClr val="000000"/>
                </a:solidFill>
                <a:latin typeface="Lexend SemiBold"/>
              </a:rPr>
              <a:t>How effectively AMD has translated advertising spending into sales growth between 2019 and 2021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55603" y="2279008"/>
            <a:ext cx="58039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1" dirty="0">
                <a:solidFill>
                  <a:schemeClr val="bg1"/>
                </a:solidFill>
              </a:rPr>
              <a:t>Trend Analysis (2019–2021 vs. Previous Years)</a:t>
            </a:r>
            <a:endParaRPr lang="en-US" sz="2400" b="1" i="0" u="none" strike="noStrike" dirty="0">
              <a:solidFill>
                <a:schemeClr val="bg1"/>
              </a:solidFill>
              <a:latin typeface="Lexend Semi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04801" y="2878836"/>
            <a:ext cx="5803900" cy="226466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b="1" dirty="0"/>
              <a:t>From 2019 to 2021</a:t>
            </a:r>
            <a:r>
              <a:rPr lang="en-US" dirty="0"/>
              <a:t>, there was a sharp and continuous increase, with values more than doubling—indicating significant growth during this period</a:t>
            </a:r>
          </a:p>
          <a:p>
            <a:pPr marL="285750" indent="-28575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Compared to 2010–2018</a:t>
            </a:r>
            <a:r>
              <a:rPr lang="en-US" dirty="0"/>
              <a:t>, where the trend was mostly flat or slightly declining, the post-2019 growth is a clear upward shift in performance or investment.</a:t>
            </a:r>
          </a:p>
          <a:p>
            <a:pPr lvl="0" algn="l">
              <a:lnSpc>
                <a:spcPct val="124499"/>
              </a:lnSpc>
            </a:pPr>
            <a:endParaRPr lang="en-US" sz="1800" b="0" i="0" u="none" strike="noStrike" dirty="0">
              <a:solidFill>
                <a:srgbClr val="FFFFFF"/>
              </a:solidFill>
              <a:latin typeface="Lexen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575197" y="6103014"/>
            <a:ext cx="6024154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1" dirty="0">
                <a:solidFill>
                  <a:schemeClr val="bg1"/>
                </a:solidFill>
              </a:rPr>
              <a:t>Trend Analysis (2019–2021 vs. Previous Years)</a:t>
            </a:r>
            <a:endParaRPr lang="en-US" sz="2400" b="1" i="0" u="none" strike="noStrike" dirty="0">
              <a:solidFill>
                <a:schemeClr val="bg1"/>
              </a:solidFill>
              <a:latin typeface="Lexend Semi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75197" y="6528464"/>
            <a:ext cx="6024154" cy="179003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2019 to 2021</a:t>
            </a:r>
            <a:r>
              <a:rPr lang="en-US" dirty="0"/>
              <a:t> shows a strong upward trend, with values rising steeply each year—especially in 2021, which hits the peak.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2010 to 2015</a:t>
            </a:r>
            <a:r>
              <a:rPr lang="en-US" dirty="0"/>
              <a:t> had </a:t>
            </a:r>
            <a:r>
              <a:rPr lang="en-US" b="1" dirty="0"/>
              <a:t>almost no activity</a:t>
            </a:r>
            <a:r>
              <a:rPr lang="en-US" dirty="0"/>
              <a:t>, and while there was gradual growth from 2016 to 2018, it was much smaller compared to the post-2019 surge.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96524" y="3380486"/>
            <a:ext cx="58039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en-US" sz="1800" b="0" i="0" u="none" strike="noStrike" dirty="0">
              <a:solidFill>
                <a:srgbClr val="FFFFFF"/>
              </a:solidFill>
              <a:latin typeface="Lexend Light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3244850"/>
            <a:ext cx="1117600" cy="111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580" y="3467100"/>
            <a:ext cx="673100" cy="673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781800"/>
            <a:ext cx="1117600" cy="1117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7010400"/>
            <a:ext cx="673100" cy="673100"/>
          </a:xfrm>
          <a:prstGeom prst="rect">
            <a:avLst/>
          </a:prstGeom>
        </p:spPr>
      </p:pic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727E010C-FD67-9DB4-1DEC-C28B85D20A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785519"/>
              </p:ext>
            </p:extLst>
          </p:nvPr>
        </p:nvGraphicFramePr>
        <p:xfrm>
          <a:off x="9414710" y="2057400"/>
          <a:ext cx="7730290" cy="3390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CAFA878F-7C49-EBC0-6628-E91E4B2524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2997554"/>
              </p:ext>
            </p:extLst>
          </p:nvPr>
        </p:nvGraphicFramePr>
        <p:xfrm>
          <a:off x="9361905" y="5661146"/>
          <a:ext cx="7835899" cy="322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2" name="TextBox 7">
            <a:extLst>
              <a:ext uri="{FF2B5EF4-FFF2-40B4-BE49-F238E27FC236}">
                <a16:creationId xmlns:a16="http://schemas.microsoft.com/office/drawing/2014/main" id="{55EE97EB-EDA2-280E-F39B-A807F5D9BD88}"/>
              </a:ext>
            </a:extLst>
          </p:cNvPr>
          <p:cNvSpPr txBox="1"/>
          <p:nvPr/>
        </p:nvSpPr>
        <p:spPr>
          <a:xfrm>
            <a:off x="-15052128" y="2459736"/>
            <a:ext cx="152527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dirty="0">
                <a:solidFill>
                  <a:schemeClr val="bg1"/>
                </a:solidFill>
                <a:latin typeface="Lexend SemiBold"/>
              </a:rPr>
              <a:t>How AMD’s advertising efficiency compares to peers in the semiconductor industry (SIC: 3674)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EED88384-2A47-B2D4-AC42-4AC0F6233B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5231437"/>
              </p:ext>
            </p:extLst>
          </p:nvPr>
        </p:nvGraphicFramePr>
        <p:xfrm>
          <a:off x="8692776" y="11010900"/>
          <a:ext cx="7614024" cy="615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7B15E905-E0F3-1113-F054-376740221B98}"/>
              </a:ext>
            </a:extLst>
          </p:cNvPr>
          <p:cNvSpPr txBox="1"/>
          <p:nvPr/>
        </p:nvSpPr>
        <p:spPr>
          <a:xfrm>
            <a:off x="19583400" y="8856032"/>
            <a:ext cx="1349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dirty="0">
                <a:solidFill>
                  <a:srgbClr val="FFFFFF"/>
                </a:solidFill>
                <a:latin typeface="Lexend Light"/>
              </a:rPr>
              <a:t>This implies that AMD's advertising efforts have been effective in driving sales, leading to a significant increase in revenue.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3125</Words>
  <Application>Microsoft Macintosh PowerPoint</Application>
  <PresentationFormat>Custom</PresentationFormat>
  <Paragraphs>257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Lexend Medium</vt:lpstr>
      <vt:lpstr>Lexend Regular</vt:lpstr>
      <vt:lpstr>-apple-system</vt:lpstr>
      <vt:lpstr>Lexend ExtraLight</vt:lpstr>
      <vt:lpstr>Lexend Bold</vt:lpstr>
      <vt:lpstr>Arial</vt:lpstr>
      <vt:lpstr>Times New Roman</vt:lpstr>
      <vt:lpstr>Lexend SemiBold</vt:lpstr>
      <vt:lpstr>Lexend Light</vt:lpstr>
      <vt:lpstr>inherit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Vajrala, Pavan</cp:lastModifiedBy>
  <cp:revision>79</cp:revision>
  <dcterms:created xsi:type="dcterms:W3CDTF">2006-08-16T00:00:00Z</dcterms:created>
  <dcterms:modified xsi:type="dcterms:W3CDTF">2025-04-17T17:55:11Z</dcterms:modified>
</cp:coreProperties>
</file>